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5" r:id="rId8"/>
    <p:sldId id="266" r:id="rId9"/>
    <p:sldId id="272" r:id="rId10"/>
    <p:sldId id="262" r:id="rId11"/>
    <p:sldId id="263" r:id="rId12"/>
    <p:sldId id="264" r:id="rId13"/>
    <p:sldId id="267" r:id="rId14"/>
    <p:sldId id="268" r:id="rId15"/>
    <p:sldId id="269" r:id="rId16"/>
    <p:sldId id="270" r:id="rId17"/>
    <p:sldId id="271" r:id="rId18"/>
  </p:sldIdLst>
  <p:sldSz cx="18288000" cy="10287000"/>
  <p:notesSz cx="6858000" cy="9144000"/>
  <p:embeddedFontLst>
    <p:embeddedFont>
      <p:font typeface="Arimo" panose="020B0604020202020204" pitchFamily="34" charset="0"/>
      <p:regular r:id="rId20"/>
    </p:embeddedFont>
    <p:embeddedFont>
      <p:font typeface="BM Hanna" panose="020B0600000101010101" pitchFamily="34" charset="-127"/>
      <p:regular r:id="rId21"/>
    </p:embeddedFont>
    <p:embeddedFont>
      <p:font typeface="Bryndan Write" panose="02000503000000000000" pitchFamily="2"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A47"/>
    <a:srgbClr val="992C2D"/>
    <a:srgbClr val="D96F00"/>
    <a:srgbClr val="423F8C"/>
    <a:srgbClr val="7D292D"/>
    <a:srgbClr val="692419"/>
    <a:srgbClr val="AD3825"/>
    <a:srgbClr val="DB4A1F"/>
    <a:srgbClr val="AD3925"/>
    <a:srgbClr val="4C6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40" autoAdjust="0"/>
    <p:restoredTop sz="80680" autoAdjust="0"/>
  </p:normalViewPr>
  <p:slideViewPr>
    <p:cSldViewPr>
      <p:cViewPr varScale="1">
        <p:scale>
          <a:sx n="60" d="100"/>
          <a:sy n="60" d="100"/>
        </p:scale>
        <p:origin x="216"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8685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Lana: “High-Low-Buffalo” :</a:t>
            </a:r>
          </a:p>
          <a:p>
            <a:pPr lvl="0"/>
            <a:r>
              <a:rPr lang="en-US" dirty="0"/>
              <a:t>Everyone gets a turn. </a:t>
            </a:r>
          </a:p>
          <a:p>
            <a:pPr lvl="0"/>
            <a:r>
              <a:rPr lang="en-US" dirty="0"/>
              <a:t>Everyone tells their HIGH from the day, also known as the best thing that happened that day.</a:t>
            </a:r>
          </a:p>
          <a:p>
            <a:pPr lvl="0"/>
            <a:r>
              <a:rPr lang="en-US" dirty="0"/>
              <a:t>Everyone tells their LOW from the day, which is generally something that made them upset. (The responses to what their LOW was are sometimes quite amusing if they’ve actually had a great day overall.)</a:t>
            </a:r>
          </a:p>
          <a:p>
            <a:pPr lvl="0"/>
            <a:r>
              <a:rPr lang="en-US" dirty="0"/>
              <a:t>Finally, everyone tells their BUFFALO, which is just something random from the day that they want to share. A variation of this game is High-low-interesting. </a:t>
            </a:r>
          </a:p>
          <a:p>
            <a:pPr lvl="0"/>
            <a:endParaRPr lang="en-US" dirty="0"/>
          </a:p>
          <a:p>
            <a:pPr lvl="0"/>
            <a:r>
              <a:rPr lang="en-US" dirty="0"/>
              <a:t>Parents can model how to share and to help kids learn to listen. It may trigger a memory from their day they want to share, and it can help spark deep conversations about problem solving through difficult moments</a:t>
            </a:r>
          </a:p>
          <a:p>
            <a:pPr lvl="0"/>
            <a:endParaRPr lang="en-US" dirty="0"/>
          </a:p>
          <a:p>
            <a:pPr lvl="0"/>
            <a:r>
              <a:rPr lang="en-US" dirty="0"/>
              <a:t>This is big in our child-centered world. Talk about yourself if you want your kids to talk about themselves. </a:t>
            </a:r>
          </a:p>
          <a:p>
            <a:pPr lvl="0"/>
            <a:endParaRPr lang="en-US" dirty="0"/>
          </a:p>
          <a:p>
            <a:pPr lvl="0"/>
            <a:r>
              <a:rPr lang="en-US" dirty="0"/>
              <a:t>For example, if you say, “I had a tough day at work because I had a disagreement with a co-worker, but we found a way to talk through it,” your child might respond on their turn, “I had a fight with Jenny during P.E.” </a:t>
            </a:r>
          </a:p>
          <a:p>
            <a:pPr lvl="0"/>
            <a:endParaRPr lang="en-US" dirty="0"/>
          </a:p>
          <a:p>
            <a:pPr lvl="0"/>
            <a:r>
              <a:rPr lang="en-US" dirty="0"/>
              <a:t> And a special note about dinnertime: grill the food not your kids. Endless queries such as “How was school?” are conversation-busters.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Lana: Children can say and do things that can provoke an emotional response from you. Positive communication with children relies a lot on how you control your emotions. </a:t>
            </a:r>
          </a:p>
          <a:p>
            <a:pPr lvl="0"/>
            <a:endParaRPr lang="en-US" dirty="0"/>
          </a:p>
          <a:p>
            <a:pPr lvl="0"/>
            <a:r>
              <a:rPr lang="en-US" dirty="0"/>
              <a:t>Refrain from saying words that you may regret later. Control strong outbursts and try to remain calm – especially when bad </a:t>
            </a:r>
            <a:r>
              <a:rPr lang="en-US" dirty="0" err="1"/>
              <a:t>behaviour</a:t>
            </a:r>
            <a:r>
              <a:rPr lang="en-US" dirty="0"/>
              <a:t> occurs. </a:t>
            </a:r>
          </a:p>
          <a:p>
            <a:pPr lvl="0"/>
            <a:endParaRPr lang="en-US" dirty="0"/>
          </a:p>
          <a:p>
            <a:pPr lvl="0"/>
            <a:r>
              <a:rPr lang="en-US" dirty="0"/>
              <a:t>Counting to 10 before responding to a child can be a great way to help diffuse emotions, before speaking them out.</a:t>
            </a:r>
          </a:p>
          <a:p>
            <a:pPr lvl="0"/>
            <a:endParaRPr lang="en-US" dirty="0"/>
          </a:p>
          <a:p>
            <a:pPr lvl="0"/>
            <a:r>
              <a:rPr lang="en-US" dirty="0"/>
              <a:t>The shouting match - Lana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362721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HELP strategy: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Mirjam</a:t>
            </a:r>
            <a:r>
              <a:rPr lang="en-US" dirty="0"/>
              <a:t>: Love language quiz</a:t>
            </a:r>
          </a:p>
          <a:p>
            <a:pPr lvl="0"/>
            <a:endParaRPr lang="en-US" dirty="0"/>
          </a:p>
          <a:p>
            <a:pPr lvl="0"/>
            <a:r>
              <a:rPr lang="en-US" dirty="0"/>
              <a:t>How we understand each other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Our gift to you</a:t>
            </a: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398025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Lana: What the workshop is based on (research and what we see as teachers and the counsellor)</a:t>
            </a:r>
          </a:p>
          <a:p>
            <a:r>
              <a:rPr lang="en-US" dirty="0"/>
              <a:t>Being an emotion coach is about helping children understand their own feelings and supporting the through emotional situations.</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50297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Lana: Strategies: How to be an emotion coach</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71666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Example #1:</a:t>
            </a:r>
          </a:p>
          <a:p>
            <a:pPr lvl="0"/>
            <a:r>
              <a:rPr lang="en-US" dirty="0"/>
              <a:t>Parent:</a:t>
            </a:r>
            <a:br>
              <a:rPr lang="en-US" dirty="0"/>
            </a:br>
            <a:r>
              <a:rPr lang="en-US" dirty="0"/>
              <a:t>Nate, what's going on? You always remember to hang up your coat. Did something happen at Stuart's?</a:t>
            </a:r>
          </a:p>
          <a:p>
            <a:pPr lvl="0"/>
            <a:r>
              <a:rPr lang="en-US" dirty="0"/>
              <a:t>Child:</a:t>
            </a:r>
            <a:br>
              <a:rPr lang="en-US" dirty="0"/>
            </a:br>
            <a:r>
              <a:rPr lang="en-US" dirty="0"/>
              <a:t>I hate him! I'm not playing over there anymore.</a:t>
            </a:r>
          </a:p>
          <a:p>
            <a:pPr lvl="0"/>
            <a:r>
              <a:rPr lang="en-US" dirty="0"/>
              <a:t>Parent:</a:t>
            </a:r>
            <a:br>
              <a:rPr lang="en-US" dirty="0"/>
            </a:br>
            <a:r>
              <a:rPr lang="en-US" dirty="0"/>
              <a:t>You sound really angry. What happened?</a:t>
            </a:r>
          </a:p>
          <a:p>
            <a:pPr lvl="0"/>
            <a:r>
              <a:rPr lang="en-US" dirty="0"/>
              <a:t>Child:</a:t>
            </a:r>
            <a:br>
              <a:rPr lang="en-US" dirty="0"/>
            </a:br>
            <a:r>
              <a:rPr lang="en-US" dirty="0"/>
              <a:t>Stuart never lets me play with his new train.</a:t>
            </a:r>
          </a:p>
          <a:p>
            <a:pPr lvl="0"/>
            <a:r>
              <a:rPr lang="en-US" dirty="0"/>
              <a:t>Parent</a:t>
            </a:r>
            <a:br>
              <a:rPr lang="en-US" dirty="0"/>
            </a:br>
            <a:r>
              <a:rPr lang="en-US" dirty="0"/>
              <a:t>Why do you think that is?</a:t>
            </a:r>
          </a:p>
          <a:p>
            <a:pPr lvl="0"/>
            <a:r>
              <a:rPr lang="en-US" dirty="0"/>
              <a:t>Child:</a:t>
            </a:r>
            <a:br>
              <a:rPr lang="en-US" dirty="0"/>
            </a:br>
            <a:r>
              <a:rPr lang="en-US" dirty="0"/>
              <a:t>I don't know. He says I'll break it.</a:t>
            </a:r>
          </a:p>
          <a:p>
            <a:pPr lvl="0"/>
            <a:r>
              <a:rPr lang="en-US" dirty="0"/>
              <a:t>Parent:</a:t>
            </a:r>
            <a:br>
              <a:rPr lang="en-US" dirty="0"/>
            </a:br>
            <a:r>
              <a:rPr lang="en-US" dirty="0"/>
              <a:t>Well, I can understand why you are mad, but you know Stuart just got the train for his birthday last month. He's probably scared to let anybody else use it. What do you think you can do to let him know you'll be careful with it?</a:t>
            </a:r>
          </a:p>
          <a:p>
            <a:pPr lvl="0"/>
            <a:r>
              <a:rPr lang="en-US" dirty="0"/>
              <a:t>Child:</a:t>
            </a:r>
            <a:br>
              <a:rPr lang="en-US" dirty="0"/>
            </a:br>
            <a:r>
              <a:rPr lang="en-US" dirty="0"/>
              <a:t>I don't know.</a:t>
            </a:r>
          </a:p>
          <a:p>
            <a:pPr lvl="0"/>
            <a:r>
              <a:rPr lang="en-US" dirty="0"/>
              <a:t>Parent:</a:t>
            </a:r>
            <a:br>
              <a:rPr lang="en-US" dirty="0"/>
            </a:br>
            <a:r>
              <a:rPr lang="en-US" dirty="0"/>
              <a:t>Well, instead of getting angry, maybe you could tell him that you understand why he is being careful and ask him to show you exactly what he wants you to do. Let him know that you'll be careful. If he says no, you might just have to wait longer, but at least you tried.</a:t>
            </a:r>
          </a:p>
          <a:p>
            <a:pPr lvl="0"/>
            <a:r>
              <a:rPr lang="en-US" dirty="0"/>
              <a:t>Child:</a:t>
            </a:r>
            <a:br>
              <a:rPr lang="en-US" dirty="0"/>
            </a:br>
            <a:r>
              <a:rPr lang="en-US" dirty="0"/>
              <a:t>Yeah, I know.</a:t>
            </a:r>
          </a:p>
          <a:p>
            <a:pPr lvl="0"/>
            <a:endParaRPr lang="en-US" dirty="0"/>
          </a:p>
          <a:p>
            <a:pPr lvl="0"/>
            <a:r>
              <a:rPr lang="en-US" dirty="0"/>
              <a:t>Example #2:</a:t>
            </a:r>
          </a:p>
          <a:p>
            <a:pPr lvl="0"/>
            <a:r>
              <a:rPr lang="en-US" dirty="0"/>
              <a:t>Parent:</a:t>
            </a:r>
            <a:br>
              <a:rPr lang="en-US" dirty="0"/>
            </a:br>
            <a:r>
              <a:rPr lang="en-US" dirty="0"/>
              <a:t>I think / I feel / </a:t>
            </a:r>
          </a:p>
          <a:p>
            <a:pPr lvl="0"/>
            <a:r>
              <a:rPr lang="en-US" dirty="0"/>
              <a:t>Child:</a:t>
            </a:r>
            <a:br>
              <a:rPr lang="en-US" dirty="0"/>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Mirjam</a:t>
            </a:r>
            <a:r>
              <a:rPr lang="en-US" dirty="0"/>
              <a:t>: Let your child know you are interested in what she has to say.</a:t>
            </a:r>
          </a:p>
          <a:p>
            <a:pPr lvl="0"/>
            <a:endParaRPr lang="en-US" dirty="0"/>
          </a:p>
          <a:p>
            <a:pPr lvl="0"/>
            <a:r>
              <a:rPr lang="en-US" dirty="0"/>
              <a:t>It can be tempting to brush off our children’s problems, especially if we have had a bad day or if we are busy. But our children need to know that we are going to listen to them. This will make it more likely our children will talk with us about their hopes and problems when they are older. Here is an example.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Mirjam</a:t>
            </a:r>
            <a:r>
              <a:rPr lang="en-US" dirty="0"/>
              <a:t>: Let your child know you are interested in what she has to say.</a:t>
            </a:r>
          </a:p>
          <a:p>
            <a:pPr lvl="0"/>
            <a:endParaRPr lang="en-US" dirty="0"/>
          </a:p>
          <a:p>
            <a:pPr lvl="0"/>
            <a:r>
              <a:rPr lang="en-US" dirty="0"/>
              <a:t>It can be tempting to brush off our children’s problems, especially if we have had a bad day or if we are busy. But our children need to know that we are going to listen to them. This will make it more likely our children will talk with us about their hopes and problems when they are older. Here is an example.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Mirjam</a:t>
            </a:r>
            <a:r>
              <a:rPr lang="en-US" dirty="0"/>
              <a:t>: Let your child know you are interested in what she has to say.</a:t>
            </a:r>
          </a:p>
          <a:p>
            <a:pPr lvl="0"/>
            <a:endParaRPr lang="en-US" dirty="0"/>
          </a:p>
          <a:p>
            <a:pPr lvl="0"/>
            <a:r>
              <a:rPr lang="en-US" dirty="0"/>
              <a:t>It can be tempting to brush off our children’s problems, especially if we have had a bad day or if we are busy. But our children need to know that we are going to listen to them. This will make it more likely our children will talk with us about their hopes and problems when they are older. Here is an example.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extLst>
      <p:ext uri="{BB962C8B-B14F-4D97-AF65-F5344CB8AC3E}">
        <p14:creationId xmlns:p14="http://schemas.microsoft.com/office/powerpoint/2010/main" val="27570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Vivian: “What were you doing the last time you had a good conversation with your child? I know the answers: walking or driving to school, baking together, bath time, and, of course, bedtime. These times and activities loosen tongues because parent and child aren’t looking at each other. In fact, we are in parallel position. Most of us think talking is supposed to be about relating deeply, but kids actually open up in the middle of doing other things, during what I refer to as the “in-betweens” of life.”- Dr. Rob Taffel</a:t>
            </a:r>
          </a:p>
          <a:p>
            <a:pPr lvl="0"/>
            <a:r>
              <a:rPr lang="en-US" dirty="0"/>
              <a:t>Parallel Position moments enable difficult conversations to happen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Lana: Be intentional about spending one-on-one time with your child </a:t>
            </a:r>
          </a:p>
          <a:p>
            <a:pPr lvl="0"/>
            <a:r>
              <a:rPr lang="en-US" dirty="0"/>
              <a:t>Play a game</a:t>
            </a:r>
          </a:p>
          <a:p>
            <a:pPr lvl="0"/>
            <a:r>
              <a:rPr lang="en-US" dirty="0"/>
              <a:t>Build a puzzle</a:t>
            </a:r>
          </a:p>
          <a:p>
            <a:pPr lvl="0"/>
            <a:r>
              <a:rPr lang="en-US" dirty="0"/>
              <a:t>Get on their level</a:t>
            </a:r>
          </a:p>
          <a:p>
            <a:pPr lvl="0"/>
            <a:r>
              <a:rPr lang="en-US" dirty="0"/>
              <a:t>Get to know their interests</a:t>
            </a:r>
          </a:p>
          <a:p>
            <a:pPr lvl="0"/>
            <a:r>
              <a:rPr lang="en-US" dirty="0"/>
              <a:t>Let them teach you to do something they love (my son asked me if he could teach me how to use an XBOX controller and was thrilled when I said yes)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5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62.svg"/><Relationship Id="rId4" Type="http://schemas.openxmlformats.org/officeDocument/2006/relationships/image" Target="../media/image60.svg"/><Relationship Id="rId9"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3.png"/><Relationship Id="rId7" Type="http://schemas.openxmlformats.org/officeDocument/2006/relationships/image" Target="../media/image63.png"/><Relationship Id="rId12" Type="http://schemas.openxmlformats.org/officeDocument/2006/relationships/image" Target="../media/image6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5.png"/><Relationship Id="rId5" Type="http://schemas.openxmlformats.org/officeDocument/2006/relationships/image" Target="../media/image17.png"/><Relationship Id="rId10" Type="http://schemas.openxmlformats.org/officeDocument/2006/relationships/image" Target="../media/image2.svg"/><Relationship Id="rId4" Type="http://schemas.openxmlformats.org/officeDocument/2006/relationships/image" Target="../media/image4.sv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8.svg"/></Relationships>
</file>

<file path=ppt/slides/_rels/slide13.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 Id="rId14" Type="http://schemas.openxmlformats.org/officeDocument/2006/relationships/image" Target="../media/image80.svg"/></Relationships>
</file>

<file path=ppt/slides/_rels/slide14.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18" Type="http://schemas.openxmlformats.org/officeDocument/2006/relationships/image" Target="../media/image96.sv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svg"/><Relationship Id="rId17" Type="http://schemas.openxmlformats.org/officeDocument/2006/relationships/image" Target="../media/image95.png"/><Relationship Id="rId2" Type="http://schemas.openxmlformats.org/officeDocument/2006/relationships/notesSlide" Target="../notesSlides/notesSlide12.xml"/><Relationship Id="rId16" Type="http://schemas.openxmlformats.org/officeDocument/2006/relationships/image" Target="../media/image94.svg"/><Relationship Id="rId20" Type="http://schemas.openxmlformats.org/officeDocument/2006/relationships/image" Target="../media/image98.sv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svg"/><Relationship Id="rId19" Type="http://schemas.openxmlformats.org/officeDocument/2006/relationships/image" Target="../media/image97.pn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s>
</file>

<file path=ppt/slides/_rels/slide15.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18" Type="http://schemas.openxmlformats.org/officeDocument/2006/relationships/image" Target="../media/image96.sv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svg"/><Relationship Id="rId17" Type="http://schemas.openxmlformats.org/officeDocument/2006/relationships/image" Target="../media/image95.png"/><Relationship Id="rId2" Type="http://schemas.openxmlformats.org/officeDocument/2006/relationships/notesSlide" Target="../notesSlides/notesSlide13.xml"/><Relationship Id="rId16" Type="http://schemas.openxmlformats.org/officeDocument/2006/relationships/image" Target="../media/image94.svg"/><Relationship Id="rId20" Type="http://schemas.openxmlformats.org/officeDocument/2006/relationships/image" Target="../media/image98.sv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svg"/><Relationship Id="rId19" Type="http://schemas.openxmlformats.org/officeDocument/2006/relationships/image" Target="../media/image97.pn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s>
</file>

<file path=ppt/slides/_rels/slide16.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2.sv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svg"/><Relationship Id="rId4" Type="http://schemas.openxmlformats.org/officeDocument/2006/relationships/image" Target="../media/image100.svg"/><Relationship Id="rId9" Type="http://schemas.openxmlformats.org/officeDocument/2006/relationships/image" Target="../media/image105.png"/><Relationship Id="rId14" Type="http://schemas.openxmlformats.org/officeDocument/2006/relationships/image" Target="../media/image110.svg"/></Relationships>
</file>

<file path=ppt/slides/_rels/slide1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3.svg"/><Relationship Id="rId4" Type="http://schemas.openxmlformats.org/officeDocument/2006/relationships/image" Target="../media/image112.png"/></Relationships>
</file>

<file path=ppt/slides/_rels/slide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8.sv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23246" y="265813"/>
            <a:ext cx="2811011" cy="30399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20374" y="265813"/>
            <a:ext cx="2820817" cy="3039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27308" y="265813"/>
            <a:ext cx="2833998" cy="303997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247424" y="265813"/>
            <a:ext cx="2811011" cy="303997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44552" y="265813"/>
            <a:ext cx="2807757" cy="3039978"/>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246542" y="6981364"/>
            <a:ext cx="2810642" cy="3039579"/>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5855" y="6981120"/>
            <a:ext cx="2807840" cy="3040067"/>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239572" y="6981120"/>
            <a:ext cx="2811093" cy="3040067"/>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253061" y="6985437"/>
            <a:ext cx="2803109" cy="3031433"/>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5244552" y="6986258"/>
            <a:ext cx="2795113" cy="3029790"/>
          </a:xfrm>
          <a:prstGeom prst="rect">
            <a:avLst/>
          </a:prstGeom>
        </p:spPr>
      </p:pic>
      <p:grpSp>
        <p:nvGrpSpPr>
          <p:cNvPr id="12" name="Group 12"/>
          <p:cNvGrpSpPr/>
          <p:nvPr/>
        </p:nvGrpSpPr>
        <p:grpSpPr>
          <a:xfrm>
            <a:off x="235773" y="3635781"/>
            <a:ext cx="17816536" cy="3015437"/>
            <a:chOff x="0" y="0"/>
            <a:chExt cx="23755382" cy="4020583"/>
          </a:xfrm>
        </p:grpSpPr>
        <p:pic>
          <p:nvPicPr>
            <p:cNvPr id="13" name="Picture 1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0" y="0"/>
              <a:ext cx="3743786" cy="4020583"/>
            </a:xfrm>
            <a:prstGeom prst="rect">
              <a:avLst/>
            </a:prstGeom>
          </p:spPr>
        </p:pic>
        <p:pic>
          <p:nvPicPr>
            <p:cNvPr id="14" name="Picture 14"/>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20011595" y="16420"/>
              <a:ext cx="3743786" cy="3987742"/>
            </a:xfrm>
            <a:prstGeom prst="rect">
              <a:avLst/>
            </a:prstGeom>
          </p:spPr>
        </p:pic>
      </p:grpSp>
      <p:grpSp>
        <p:nvGrpSpPr>
          <p:cNvPr id="15" name="Group 15"/>
          <p:cNvGrpSpPr/>
          <p:nvPr/>
        </p:nvGrpSpPr>
        <p:grpSpPr>
          <a:xfrm>
            <a:off x="3239531" y="3655929"/>
            <a:ext cx="11809103" cy="3015437"/>
            <a:chOff x="0" y="0"/>
            <a:chExt cx="4661628" cy="1190340"/>
          </a:xfrm>
        </p:grpSpPr>
        <p:sp>
          <p:nvSpPr>
            <p:cNvPr id="16" name="Freeform 16"/>
            <p:cNvSpPr/>
            <p:nvPr/>
          </p:nvSpPr>
          <p:spPr>
            <a:xfrm>
              <a:off x="0" y="0"/>
              <a:ext cx="4661628" cy="1190340"/>
            </a:xfrm>
            <a:custGeom>
              <a:avLst/>
              <a:gdLst/>
              <a:ahLst/>
              <a:cxnLst/>
              <a:rect l="l" t="t" r="r" b="b"/>
              <a:pathLst>
                <a:path w="4661628" h="1190340">
                  <a:moveTo>
                    <a:pt x="0" y="0"/>
                  </a:moveTo>
                  <a:lnTo>
                    <a:pt x="4661628" y="0"/>
                  </a:lnTo>
                  <a:lnTo>
                    <a:pt x="4661628" y="1190340"/>
                  </a:lnTo>
                  <a:lnTo>
                    <a:pt x="0" y="1190340"/>
                  </a:lnTo>
                  <a:close/>
                </a:path>
              </a:pathLst>
            </a:custGeom>
            <a:solidFill>
              <a:srgbClr val="262B51"/>
            </a:solidFill>
          </p:spPr>
        </p:sp>
      </p:grpSp>
      <p:pic>
        <p:nvPicPr>
          <p:cNvPr id="17" name="Picture 17"/>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235773" y="274521"/>
            <a:ext cx="2807922" cy="3022563"/>
          </a:xfrm>
          <a:prstGeom prst="rect">
            <a:avLst/>
          </a:prstGeom>
        </p:spPr>
      </p:pic>
      <p:pic>
        <p:nvPicPr>
          <p:cNvPr id="18" name="Picture 1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12256844" y="6986258"/>
            <a:ext cx="2801590" cy="3029790"/>
          </a:xfrm>
          <a:prstGeom prst="rect">
            <a:avLst/>
          </a:prstGeom>
        </p:spPr>
      </p:pic>
      <p:sp>
        <p:nvSpPr>
          <p:cNvPr id="19" name="TextBox 19"/>
          <p:cNvSpPr txBox="1"/>
          <p:nvPr/>
        </p:nvSpPr>
        <p:spPr>
          <a:xfrm>
            <a:off x="3371388" y="4632237"/>
            <a:ext cx="8514274" cy="797247"/>
          </a:xfrm>
          <a:prstGeom prst="rect">
            <a:avLst/>
          </a:prstGeom>
        </p:spPr>
        <p:txBody>
          <a:bodyPr lIns="0" tIns="0" rIns="0" bIns="0" rtlCol="0" anchor="t">
            <a:spAutoFit/>
          </a:bodyPr>
          <a:lstStyle/>
          <a:p>
            <a:pPr algn="ctr">
              <a:lnSpc>
                <a:spcPts val="5910"/>
              </a:lnSpc>
            </a:pPr>
            <a:r>
              <a:rPr lang="en-US" sz="6156" spc="-61">
                <a:solidFill>
                  <a:srgbClr val="FBCA48"/>
                </a:solidFill>
                <a:latin typeface="BM Hanna"/>
              </a:rPr>
              <a:t>Effective Communication </a:t>
            </a:r>
          </a:p>
        </p:txBody>
      </p:sp>
      <p:sp>
        <p:nvSpPr>
          <p:cNvPr id="20" name="TextBox 20"/>
          <p:cNvSpPr txBox="1"/>
          <p:nvPr/>
        </p:nvSpPr>
        <p:spPr>
          <a:xfrm>
            <a:off x="4114800" y="5493738"/>
            <a:ext cx="5487567" cy="551433"/>
          </a:xfrm>
          <a:prstGeom prst="rect">
            <a:avLst/>
          </a:prstGeom>
        </p:spPr>
        <p:txBody>
          <a:bodyPr wrap="square" lIns="0" tIns="0" rIns="0" bIns="0" rtlCol="0" anchor="t">
            <a:spAutoFit/>
          </a:bodyPr>
          <a:lstStyle/>
          <a:p>
            <a:pPr algn="ctr">
              <a:lnSpc>
                <a:spcPts val="4336"/>
              </a:lnSpc>
              <a:spcBef>
                <a:spcPct val="0"/>
              </a:spcBef>
            </a:pPr>
            <a:r>
              <a:rPr lang="en-US" sz="3600" dirty="0">
                <a:solidFill>
                  <a:srgbClr val="C7B8BF"/>
                </a:solidFill>
                <a:latin typeface="Bryndan Write"/>
              </a:rPr>
              <a:t>Talking with our children</a:t>
            </a:r>
          </a:p>
        </p:txBody>
      </p:sp>
      <p:sp>
        <p:nvSpPr>
          <p:cNvPr id="21" name="TextBox 21"/>
          <p:cNvSpPr txBox="1"/>
          <p:nvPr/>
        </p:nvSpPr>
        <p:spPr>
          <a:xfrm>
            <a:off x="11818987" y="4682528"/>
            <a:ext cx="3162972" cy="705321"/>
          </a:xfrm>
          <a:prstGeom prst="rect">
            <a:avLst/>
          </a:prstGeom>
        </p:spPr>
        <p:txBody>
          <a:bodyPr lIns="0" tIns="0" rIns="0" bIns="0" rtlCol="0" anchor="t">
            <a:spAutoFit/>
          </a:bodyPr>
          <a:lstStyle/>
          <a:p>
            <a:pPr algn="ctr">
              <a:lnSpc>
                <a:spcPts val="5526"/>
              </a:lnSpc>
            </a:pPr>
            <a:r>
              <a:rPr lang="ja-JP" altLang="en-US" sz="5400">
                <a:solidFill>
                  <a:srgbClr val="FBCA47"/>
                </a:solidFill>
              </a:rPr>
              <a:t>有效沟通</a:t>
            </a:r>
            <a:endParaRPr lang="en-US" sz="16600" dirty="0">
              <a:solidFill>
                <a:srgbClr val="FBCA47"/>
              </a:solidFill>
              <a:ea typeface="BM Hanna"/>
            </a:endParaRPr>
          </a:p>
        </p:txBody>
      </p:sp>
      <p:sp>
        <p:nvSpPr>
          <p:cNvPr id="22" name="TextBox 22"/>
          <p:cNvSpPr txBox="1"/>
          <p:nvPr/>
        </p:nvSpPr>
        <p:spPr>
          <a:xfrm>
            <a:off x="9602367" y="5493738"/>
            <a:ext cx="4873548" cy="551433"/>
          </a:xfrm>
          <a:prstGeom prst="rect">
            <a:avLst/>
          </a:prstGeom>
        </p:spPr>
        <p:txBody>
          <a:bodyPr lIns="0" tIns="0" rIns="0" bIns="0" rtlCol="0" anchor="t">
            <a:spAutoFit/>
          </a:bodyPr>
          <a:lstStyle/>
          <a:p>
            <a:pPr algn="ctr">
              <a:lnSpc>
                <a:spcPts val="4336"/>
              </a:lnSpc>
              <a:spcBef>
                <a:spcPct val="0"/>
              </a:spcBef>
            </a:pPr>
            <a:r>
              <a:rPr lang="en-US" sz="3600" dirty="0" err="1">
                <a:solidFill>
                  <a:srgbClr val="C7B8BF"/>
                </a:solidFill>
                <a:ea typeface="Bryndan Write"/>
              </a:rPr>
              <a:t>与我们的孩子交谈</a:t>
            </a:r>
            <a:endParaRPr lang="en-US" sz="3600" dirty="0">
              <a:solidFill>
                <a:srgbClr val="C7B8BF"/>
              </a:solidFill>
              <a:ea typeface="Bryndan Writ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405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15614" y="225044"/>
            <a:ext cx="9883630" cy="10527676"/>
          </a:xfrm>
          <a:prstGeom prst="rect">
            <a:avLst/>
          </a:prstGeom>
        </p:spPr>
      </p:pic>
      <p:pic>
        <p:nvPicPr>
          <p:cNvPr id="3" name="Picture 3"/>
          <p:cNvPicPr>
            <a:picLocks noChangeAspect="1"/>
          </p:cNvPicPr>
          <p:nvPr/>
        </p:nvPicPr>
        <p:blipFill>
          <a:blip r:embed="rId5">
            <a:alphaModFix amt="3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49989" y="952500"/>
            <a:ext cx="2988023" cy="2360538"/>
          </a:xfrm>
          <a:prstGeom prst="rect">
            <a:avLst/>
          </a:prstGeom>
        </p:spPr>
      </p:pic>
      <p:pic>
        <p:nvPicPr>
          <p:cNvPr id="4" name="Picture 4"/>
          <p:cNvPicPr>
            <a:picLocks noChangeAspect="1"/>
          </p:cNvPicPr>
          <p:nvPr/>
        </p:nvPicPr>
        <p:blipFill>
          <a:blip r:embed="rId7">
            <a:alphaModFix amt="3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424005" y="7539102"/>
            <a:ext cx="5439991" cy="1414398"/>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087872" y="225044"/>
            <a:ext cx="9723479" cy="10527676"/>
          </a:xfrm>
          <a:prstGeom prst="rect">
            <a:avLst/>
          </a:prstGeom>
        </p:spPr>
      </p:pic>
      <p:sp>
        <p:nvSpPr>
          <p:cNvPr id="6" name="TextBox 6"/>
          <p:cNvSpPr txBox="1"/>
          <p:nvPr/>
        </p:nvSpPr>
        <p:spPr>
          <a:xfrm>
            <a:off x="4943525" y="3924300"/>
            <a:ext cx="8400950" cy="1846659"/>
          </a:xfrm>
          <a:prstGeom prst="rect">
            <a:avLst/>
          </a:prstGeom>
        </p:spPr>
        <p:txBody>
          <a:bodyPr lIns="0" tIns="0" rIns="0" bIns="0" rtlCol="0" anchor="t">
            <a:spAutoFit/>
          </a:bodyPr>
          <a:lstStyle/>
          <a:p>
            <a:pPr algn="ctr"/>
            <a:r>
              <a:rPr lang="en-US" sz="6000" dirty="0">
                <a:solidFill>
                  <a:srgbClr val="EEEFEE"/>
                </a:solidFill>
                <a:latin typeface="Bryndan Write"/>
              </a:rPr>
              <a:t>Parallel Position Moments</a:t>
            </a:r>
          </a:p>
        </p:txBody>
      </p:sp>
      <p:sp>
        <p:nvSpPr>
          <p:cNvPr id="7" name="TextBox 6">
            <a:extLst>
              <a:ext uri="{FF2B5EF4-FFF2-40B4-BE49-F238E27FC236}">
                <a16:creationId xmlns:a16="http://schemas.microsoft.com/office/drawing/2014/main" id="{77BFFEB5-E133-E643-898E-BA4BDCA2C4AD}"/>
              </a:ext>
            </a:extLst>
          </p:cNvPr>
          <p:cNvSpPr txBox="1"/>
          <p:nvPr/>
        </p:nvSpPr>
        <p:spPr>
          <a:xfrm>
            <a:off x="4924475" y="6125170"/>
            <a:ext cx="8400950" cy="923330"/>
          </a:xfrm>
          <a:prstGeom prst="rect">
            <a:avLst/>
          </a:prstGeom>
        </p:spPr>
        <p:txBody>
          <a:bodyPr lIns="0" tIns="0" rIns="0" bIns="0" rtlCol="0" anchor="t">
            <a:spAutoFit/>
          </a:bodyPr>
          <a:lstStyle/>
          <a:p>
            <a:pPr algn="ctr"/>
            <a:r>
              <a:rPr lang="zh-CN" altLang="en-US" sz="6000" dirty="0">
                <a:solidFill>
                  <a:srgbClr val="EEEFEE"/>
                </a:solidFill>
                <a:latin typeface="Bryndan Write"/>
              </a:rPr>
              <a:t>平行位置时刻</a:t>
            </a:r>
            <a:endParaRPr lang="en-US" sz="6000" dirty="0">
              <a:solidFill>
                <a:srgbClr val="EEEFEE"/>
              </a:solidFill>
              <a:latin typeface="Bryndan Writ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53647" y="6131306"/>
            <a:ext cx="2452807" cy="264337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45871" y="3295234"/>
            <a:ext cx="2437409" cy="263594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4794" y="6090285"/>
            <a:ext cx="3308486" cy="3577974"/>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053647" y="2411757"/>
            <a:ext cx="3308486" cy="3577974"/>
          </a:xfrm>
          <a:prstGeom prst="rect">
            <a:avLst/>
          </a:prstGeom>
        </p:spPr>
      </p:pic>
      <p:sp>
        <p:nvSpPr>
          <p:cNvPr id="6" name="TextBox 6"/>
          <p:cNvSpPr txBox="1"/>
          <p:nvPr/>
        </p:nvSpPr>
        <p:spPr>
          <a:xfrm>
            <a:off x="7441792" y="823371"/>
            <a:ext cx="10591800" cy="1231106"/>
          </a:xfrm>
          <a:prstGeom prst="rect">
            <a:avLst/>
          </a:prstGeom>
        </p:spPr>
        <p:txBody>
          <a:bodyPr wrap="square" lIns="0" tIns="0" rIns="0" bIns="0" rtlCol="0" anchor="t">
            <a:spAutoFit/>
          </a:bodyPr>
          <a:lstStyle/>
          <a:p>
            <a:pPr algn="ctr"/>
            <a:r>
              <a:rPr lang="en-US" sz="8000" dirty="0">
                <a:solidFill>
                  <a:srgbClr val="F3771B"/>
                </a:solidFill>
                <a:latin typeface="BM Hanna"/>
              </a:rPr>
              <a:t>Create Talking Rituals</a:t>
            </a:r>
          </a:p>
        </p:txBody>
      </p:sp>
      <p:sp>
        <p:nvSpPr>
          <p:cNvPr id="7" name="TextBox 7"/>
          <p:cNvSpPr txBox="1"/>
          <p:nvPr/>
        </p:nvSpPr>
        <p:spPr>
          <a:xfrm>
            <a:off x="8798727" y="5295900"/>
            <a:ext cx="955215" cy="1594409"/>
          </a:xfrm>
          <a:prstGeom prst="rect">
            <a:avLst/>
          </a:prstGeom>
        </p:spPr>
        <p:txBody>
          <a:bodyPr lIns="0" tIns="0" rIns="0" bIns="0" rtlCol="0" anchor="t">
            <a:spAutoFit/>
          </a:bodyPr>
          <a:lstStyle/>
          <a:p>
            <a:pPr algn="ctr">
              <a:lnSpc>
                <a:spcPts val="12423"/>
              </a:lnSpc>
            </a:pPr>
            <a:r>
              <a:rPr lang="en-US" sz="10440" dirty="0">
                <a:solidFill>
                  <a:srgbClr val="4C6377"/>
                </a:solidFill>
                <a:latin typeface="BM Hanna"/>
              </a:rPr>
              <a:t>T</a:t>
            </a:r>
          </a:p>
        </p:txBody>
      </p:sp>
      <p:sp>
        <p:nvSpPr>
          <p:cNvPr id="8" name="TextBox 8"/>
          <p:cNvSpPr txBox="1"/>
          <p:nvPr/>
        </p:nvSpPr>
        <p:spPr>
          <a:xfrm>
            <a:off x="10412406" y="5295900"/>
            <a:ext cx="955215" cy="1594409"/>
          </a:xfrm>
          <a:prstGeom prst="rect">
            <a:avLst/>
          </a:prstGeom>
        </p:spPr>
        <p:txBody>
          <a:bodyPr lIns="0" tIns="0" rIns="0" bIns="0" rtlCol="0" anchor="t">
            <a:spAutoFit/>
          </a:bodyPr>
          <a:lstStyle/>
          <a:p>
            <a:pPr algn="ctr">
              <a:lnSpc>
                <a:spcPts val="12423"/>
              </a:lnSpc>
            </a:pPr>
            <a:r>
              <a:rPr lang="en-US" sz="10440">
                <a:solidFill>
                  <a:srgbClr val="4C6377"/>
                </a:solidFill>
                <a:latin typeface="BM Hanna"/>
              </a:rPr>
              <a:t>I</a:t>
            </a:r>
          </a:p>
        </p:txBody>
      </p:sp>
      <p:sp>
        <p:nvSpPr>
          <p:cNvPr id="9" name="TextBox 9"/>
          <p:cNvSpPr txBox="1"/>
          <p:nvPr/>
        </p:nvSpPr>
        <p:spPr>
          <a:xfrm>
            <a:off x="12026085" y="5295900"/>
            <a:ext cx="955215" cy="1594409"/>
          </a:xfrm>
          <a:prstGeom prst="rect">
            <a:avLst/>
          </a:prstGeom>
        </p:spPr>
        <p:txBody>
          <a:bodyPr lIns="0" tIns="0" rIns="0" bIns="0" rtlCol="0" anchor="t">
            <a:spAutoFit/>
          </a:bodyPr>
          <a:lstStyle/>
          <a:p>
            <a:pPr algn="ctr">
              <a:lnSpc>
                <a:spcPts val="12423"/>
              </a:lnSpc>
            </a:pPr>
            <a:r>
              <a:rPr lang="en-US" sz="10440">
                <a:solidFill>
                  <a:srgbClr val="4C6377"/>
                </a:solidFill>
                <a:latin typeface="BM Hanna"/>
              </a:rPr>
              <a:t>M</a:t>
            </a:r>
          </a:p>
        </p:txBody>
      </p:sp>
      <p:sp>
        <p:nvSpPr>
          <p:cNvPr id="10" name="TextBox 10"/>
          <p:cNvSpPr txBox="1"/>
          <p:nvPr/>
        </p:nvSpPr>
        <p:spPr>
          <a:xfrm>
            <a:off x="13639764" y="5295900"/>
            <a:ext cx="955215" cy="1594409"/>
          </a:xfrm>
          <a:prstGeom prst="rect">
            <a:avLst/>
          </a:prstGeom>
        </p:spPr>
        <p:txBody>
          <a:bodyPr lIns="0" tIns="0" rIns="0" bIns="0" rtlCol="0" anchor="t">
            <a:spAutoFit/>
          </a:bodyPr>
          <a:lstStyle/>
          <a:p>
            <a:pPr algn="ctr">
              <a:lnSpc>
                <a:spcPts val="12423"/>
              </a:lnSpc>
            </a:pPr>
            <a:r>
              <a:rPr lang="en-US" sz="10440">
                <a:solidFill>
                  <a:srgbClr val="4C6377"/>
                </a:solidFill>
                <a:latin typeface="BM Hanna"/>
              </a:rPr>
              <a:t>E</a:t>
            </a:r>
          </a:p>
        </p:txBody>
      </p:sp>
      <p:sp>
        <p:nvSpPr>
          <p:cNvPr id="11" name="TextBox 11"/>
          <p:cNvSpPr txBox="1"/>
          <p:nvPr/>
        </p:nvSpPr>
        <p:spPr>
          <a:xfrm>
            <a:off x="8855481" y="3523629"/>
            <a:ext cx="7764422" cy="922560"/>
          </a:xfrm>
          <a:prstGeom prst="rect">
            <a:avLst/>
          </a:prstGeom>
        </p:spPr>
        <p:txBody>
          <a:bodyPr wrap="square" lIns="0" tIns="0" rIns="0" bIns="0" rtlCol="0" anchor="t">
            <a:spAutoFit/>
          </a:bodyPr>
          <a:lstStyle/>
          <a:p>
            <a:pPr algn="ctr">
              <a:lnSpc>
                <a:spcPts val="7840"/>
              </a:lnSpc>
              <a:spcBef>
                <a:spcPct val="0"/>
              </a:spcBef>
            </a:pPr>
            <a:r>
              <a:rPr lang="en-US" sz="5600" dirty="0">
                <a:solidFill>
                  <a:srgbClr val="26316A"/>
                </a:solidFill>
                <a:latin typeface="Bryndan Write"/>
              </a:rPr>
              <a:t>How do kids spell love? </a:t>
            </a:r>
          </a:p>
        </p:txBody>
      </p:sp>
      <p:sp>
        <p:nvSpPr>
          <p:cNvPr id="12" name="TextBox 12"/>
          <p:cNvSpPr txBox="1"/>
          <p:nvPr/>
        </p:nvSpPr>
        <p:spPr>
          <a:xfrm>
            <a:off x="8485654" y="7384414"/>
            <a:ext cx="8504077" cy="1552348"/>
          </a:xfrm>
          <a:prstGeom prst="rect">
            <a:avLst/>
          </a:prstGeom>
        </p:spPr>
        <p:txBody>
          <a:bodyPr lIns="0" tIns="0" rIns="0" bIns="0" rtlCol="0" anchor="t">
            <a:spAutoFit/>
          </a:bodyPr>
          <a:lstStyle/>
          <a:p>
            <a:pPr algn="ctr">
              <a:lnSpc>
                <a:spcPts val="6300"/>
              </a:lnSpc>
              <a:spcBef>
                <a:spcPct val="0"/>
              </a:spcBef>
            </a:pPr>
            <a:r>
              <a:rPr lang="en-US" sz="4500" dirty="0">
                <a:solidFill>
                  <a:srgbClr val="26316A"/>
                </a:solidFill>
                <a:latin typeface="Bryndan Write"/>
              </a:rPr>
              <a:t>Be intentional about spending one-on-one time with your child </a:t>
            </a:r>
          </a:p>
        </p:txBody>
      </p:sp>
      <p:pic>
        <p:nvPicPr>
          <p:cNvPr id="17" name="Graphic 16" descr="Clock with solid fill">
            <a:extLst>
              <a:ext uri="{FF2B5EF4-FFF2-40B4-BE49-F238E27FC236}">
                <a16:creationId xmlns:a16="http://schemas.microsoft.com/office/drawing/2014/main" id="{A72708F7-21E9-9E48-B83F-2C659B6781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253444" y="5349977"/>
            <a:ext cx="1479448" cy="1479448"/>
          </a:xfrm>
          <a:prstGeom prst="rect">
            <a:avLst/>
          </a:prstGeom>
        </p:spPr>
      </p:pic>
      <p:sp>
        <p:nvSpPr>
          <p:cNvPr id="21" name="TextBox 6">
            <a:extLst>
              <a:ext uri="{FF2B5EF4-FFF2-40B4-BE49-F238E27FC236}">
                <a16:creationId xmlns:a16="http://schemas.microsoft.com/office/drawing/2014/main" id="{46EB0687-456D-4C4E-8D23-132059B77F07}"/>
              </a:ext>
            </a:extLst>
          </p:cNvPr>
          <p:cNvSpPr txBox="1"/>
          <p:nvPr/>
        </p:nvSpPr>
        <p:spPr>
          <a:xfrm>
            <a:off x="7441792" y="1908770"/>
            <a:ext cx="10591800" cy="1231106"/>
          </a:xfrm>
          <a:prstGeom prst="rect">
            <a:avLst/>
          </a:prstGeom>
        </p:spPr>
        <p:txBody>
          <a:bodyPr wrap="square" lIns="0" tIns="0" rIns="0" bIns="0" rtlCol="0" anchor="t">
            <a:spAutoFit/>
          </a:bodyPr>
          <a:lstStyle/>
          <a:p>
            <a:pPr algn="ctr"/>
            <a:r>
              <a:rPr lang="zh-CN" altLang="en-US" sz="8000" dirty="0">
                <a:solidFill>
                  <a:srgbClr val="F3771B"/>
                </a:solidFill>
                <a:latin typeface="BM Hanna"/>
              </a:rPr>
              <a:t>创造谈话仪式</a:t>
            </a:r>
            <a:endParaRPr lang="en-US" sz="8000" dirty="0">
              <a:solidFill>
                <a:srgbClr val="F3771B"/>
              </a:solidFill>
              <a:latin typeface="BM Hanna"/>
            </a:endParaRPr>
          </a:p>
        </p:txBody>
      </p:sp>
      <p:sp>
        <p:nvSpPr>
          <p:cNvPr id="22" name="TextBox 11">
            <a:extLst>
              <a:ext uri="{FF2B5EF4-FFF2-40B4-BE49-F238E27FC236}">
                <a16:creationId xmlns:a16="http://schemas.microsoft.com/office/drawing/2014/main" id="{8F54A40C-B9FA-6D4E-8931-A273AF68EA00}"/>
              </a:ext>
            </a:extLst>
          </p:cNvPr>
          <p:cNvSpPr txBox="1"/>
          <p:nvPr/>
        </p:nvSpPr>
        <p:spPr>
          <a:xfrm>
            <a:off x="8855481" y="4291136"/>
            <a:ext cx="7764423" cy="912879"/>
          </a:xfrm>
          <a:prstGeom prst="rect">
            <a:avLst/>
          </a:prstGeom>
        </p:spPr>
        <p:txBody>
          <a:bodyPr wrap="square" lIns="0" tIns="0" rIns="0" bIns="0" rtlCol="0" anchor="t">
            <a:spAutoFit/>
          </a:bodyPr>
          <a:lstStyle/>
          <a:p>
            <a:pPr algn="ctr">
              <a:lnSpc>
                <a:spcPts val="7840"/>
              </a:lnSpc>
              <a:spcBef>
                <a:spcPct val="0"/>
              </a:spcBef>
            </a:pPr>
            <a:r>
              <a:rPr lang="zh-CN" altLang="en-US" sz="5600" dirty="0">
                <a:solidFill>
                  <a:srgbClr val="26316A"/>
                </a:solidFill>
                <a:latin typeface="Bryndan Write"/>
              </a:rPr>
              <a:t>你的孩子怎么表达爱？</a:t>
            </a:r>
            <a:endParaRPr lang="en-US" sz="5600" dirty="0">
              <a:solidFill>
                <a:srgbClr val="26316A"/>
              </a:solidFill>
              <a:latin typeface="Bryndan Write"/>
            </a:endParaRPr>
          </a:p>
        </p:txBody>
      </p:sp>
      <p:sp>
        <p:nvSpPr>
          <p:cNvPr id="23" name="TextBox 12">
            <a:extLst>
              <a:ext uri="{FF2B5EF4-FFF2-40B4-BE49-F238E27FC236}">
                <a16:creationId xmlns:a16="http://schemas.microsoft.com/office/drawing/2014/main" id="{B879DE28-28AF-9B46-A78B-B21CF08D1890}"/>
              </a:ext>
            </a:extLst>
          </p:cNvPr>
          <p:cNvSpPr txBox="1"/>
          <p:nvPr/>
        </p:nvSpPr>
        <p:spPr>
          <a:xfrm>
            <a:off x="8485654" y="8978823"/>
            <a:ext cx="8504077" cy="736677"/>
          </a:xfrm>
          <a:prstGeom prst="rect">
            <a:avLst/>
          </a:prstGeom>
        </p:spPr>
        <p:txBody>
          <a:bodyPr lIns="0" tIns="0" rIns="0" bIns="0" rtlCol="0" anchor="t">
            <a:spAutoFit/>
          </a:bodyPr>
          <a:lstStyle/>
          <a:p>
            <a:pPr algn="ctr">
              <a:lnSpc>
                <a:spcPts val="6300"/>
              </a:lnSpc>
              <a:spcBef>
                <a:spcPct val="0"/>
              </a:spcBef>
            </a:pPr>
            <a:r>
              <a:rPr lang="zh-CN" altLang="en-US" sz="4500" dirty="0">
                <a:solidFill>
                  <a:srgbClr val="26316A"/>
                </a:solidFill>
                <a:latin typeface="Bryndan Write"/>
              </a:rPr>
              <a:t>有意识地与孩子一对一地相处</a:t>
            </a:r>
            <a:r>
              <a:rPr lang="en-US" sz="4500" dirty="0">
                <a:solidFill>
                  <a:srgbClr val="26316A"/>
                </a:solidFill>
                <a:latin typeface="Bryndan Write"/>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dissolv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2F7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7205">
            <a:off x="10700185" y="462499"/>
            <a:ext cx="9425912" cy="10217311"/>
          </a:xfrm>
          <a:prstGeom prst="rect">
            <a:avLst/>
          </a:prstGeom>
        </p:spPr>
      </p:pic>
      <p:sp>
        <p:nvSpPr>
          <p:cNvPr id="3" name="TextBox 3"/>
          <p:cNvSpPr txBox="1"/>
          <p:nvPr/>
        </p:nvSpPr>
        <p:spPr>
          <a:xfrm>
            <a:off x="3003233" y="4567610"/>
            <a:ext cx="8100554" cy="807913"/>
          </a:xfrm>
          <a:prstGeom prst="rect">
            <a:avLst/>
          </a:prstGeom>
        </p:spPr>
        <p:txBody>
          <a:bodyPr lIns="0" tIns="0" rIns="0" bIns="0" rtlCol="0" anchor="t">
            <a:spAutoFit/>
          </a:bodyPr>
          <a:lstStyle/>
          <a:p>
            <a:pPr algn="ctr">
              <a:lnSpc>
                <a:spcPts val="6328"/>
              </a:lnSpc>
            </a:pPr>
            <a:r>
              <a:rPr lang="en-US" sz="5600" dirty="0">
                <a:solidFill>
                  <a:srgbClr val="ECF0F1"/>
                </a:solidFill>
                <a:latin typeface="Bryndan Write"/>
              </a:rPr>
              <a:t>and teach them to listen</a:t>
            </a:r>
          </a:p>
        </p:txBody>
      </p:sp>
      <p:sp>
        <p:nvSpPr>
          <p:cNvPr id="4" name="TextBox 4"/>
          <p:cNvSpPr txBox="1"/>
          <p:nvPr/>
        </p:nvSpPr>
        <p:spPr>
          <a:xfrm>
            <a:off x="881263" y="1104900"/>
            <a:ext cx="12344494" cy="1818762"/>
          </a:xfrm>
          <a:prstGeom prst="rect">
            <a:avLst/>
          </a:prstGeom>
        </p:spPr>
        <p:txBody>
          <a:bodyPr lIns="0" tIns="0" rIns="0" bIns="0" rtlCol="0" anchor="t">
            <a:spAutoFit/>
          </a:bodyPr>
          <a:lstStyle/>
          <a:p>
            <a:pPr algn="ctr">
              <a:lnSpc>
                <a:spcPts val="14896"/>
              </a:lnSpc>
              <a:spcBef>
                <a:spcPct val="0"/>
              </a:spcBef>
            </a:pPr>
            <a:r>
              <a:rPr lang="en-US" sz="10640" dirty="0">
                <a:solidFill>
                  <a:srgbClr val="ECF0F1"/>
                </a:solidFill>
                <a:latin typeface="BM Hanna"/>
              </a:rPr>
              <a:t>Share Your Stories </a:t>
            </a:r>
          </a:p>
        </p:txBody>
      </p:sp>
      <p:sp>
        <p:nvSpPr>
          <p:cNvPr id="8" name="TextBox 5">
            <a:extLst>
              <a:ext uri="{FF2B5EF4-FFF2-40B4-BE49-F238E27FC236}">
                <a16:creationId xmlns:a16="http://schemas.microsoft.com/office/drawing/2014/main" id="{60516595-C786-CF4B-81D7-658F4988FC72}"/>
              </a:ext>
            </a:extLst>
          </p:cNvPr>
          <p:cNvSpPr txBox="1"/>
          <p:nvPr/>
        </p:nvSpPr>
        <p:spPr>
          <a:xfrm>
            <a:off x="2872244" y="6966893"/>
            <a:ext cx="8100554" cy="969518"/>
          </a:xfrm>
          <a:prstGeom prst="rect">
            <a:avLst/>
          </a:prstGeom>
        </p:spPr>
        <p:txBody>
          <a:bodyPr lIns="0" tIns="0" rIns="0" bIns="0" rtlCol="0" anchor="t">
            <a:spAutoFit/>
          </a:bodyPr>
          <a:lstStyle/>
          <a:p>
            <a:pPr algn="ctr">
              <a:lnSpc>
                <a:spcPts val="7005"/>
              </a:lnSpc>
            </a:pPr>
            <a:r>
              <a:rPr lang="en-US" sz="6199" dirty="0">
                <a:solidFill>
                  <a:srgbClr val="D29A7C"/>
                </a:solidFill>
                <a:latin typeface="Bryndan Write"/>
              </a:rPr>
              <a:t>“High-Low-Buffalo”</a:t>
            </a:r>
          </a:p>
        </p:txBody>
      </p:sp>
      <p:sp>
        <p:nvSpPr>
          <p:cNvPr id="9" name="TextBox 5">
            <a:extLst>
              <a:ext uri="{FF2B5EF4-FFF2-40B4-BE49-F238E27FC236}">
                <a16:creationId xmlns:a16="http://schemas.microsoft.com/office/drawing/2014/main" id="{A556CBC1-3EA4-5F4B-BAEE-4E91D7B8C7BD}"/>
              </a:ext>
            </a:extLst>
          </p:cNvPr>
          <p:cNvSpPr txBox="1"/>
          <p:nvPr/>
        </p:nvSpPr>
        <p:spPr>
          <a:xfrm>
            <a:off x="2872246" y="7962900"/>
            <a:ext cx="8100554" cy="897682"/>
          </a:xfrm>
          <a:prstGeom prst="rect">
            <a:avLst/>
          </a:prstGeom>
        </p:spPr>
        <p:txBody>
          <a:bodyPr lIns="0" tIns="0" rIns="0" bIns="0" rtlCol="0" anchor="t">
            <a:spAutoFit/>
          </a:bodyPr>
          <a:lstStyle/>
          <a:p>
            <a:pPr algn="ctr">
              <a:lnSpc>
                <a:spcPts val="7005"/>
              </a:lnSpc>
            </a:pPr>
            <a:r>
              <a:rPr lang="en-US" sz="6199" dirty="0">
                <a:solidFill>
                  <a:srgbClr val="D29A7C"/>
                </a:solidFill>
                <a:latin typeface="Bryndan Write"/>
              </a:rPr>
              <a:t>“</a:t>
            </a:r>
            <a:r>
              <a:rPr lang="zh-CN" altLang="en-US" sz="6199" dirty="0">
                <a:solidFill>
                  <a:srgbClr val="D29A7C"/>
                </a:solidFill>
                <a:latin typeface="Bryndan Write"/>
              </a:rPr>
              <a:t>高低大公鸡</a:t>
            </a:r>
            <a:r>
              <a:rPr lang="en-US" sz="6199" dirty="0">
                <a:solidFill>
                  <a:srgbClr val="D29A7C"/>
                </a:solidFill>
                <a:latin typeface="Bryndan Write"/>
              </a:rPr>
              <a:t>”</a:t>
            </a:r>
          </a:p>
        </p:txBody>
      </p:sp>
      <p:sp>
        <p:nvSpPr>
          <p:cNvPr id="10" name="TextBox 4">
            <a:extLst>
              <a:ext uri="{FF2B5EF4-FFF2-40B4-BE49-F238E27FC236}">
                <a16:creationId xmlns:a16="http://schemas.microsoft.com/office/drawing/2014/main" id="{EED210E1-AE56-D441-AA52-6C88D5D307CF}"/>
              </a:ext>
            </a:extLst>
          </p:cNvPr>
          <p:cNvSpPr txBox="1"/>
          <p:nvPr/>
        </p:nvSpPr>
        <p:spPr>
          <a:xfrm>
            <a:off x="881263" y="2400300"/>
            <a:ext cx="12344494" cy="1712007"/>
          </a:xfrm>
          <a:prstGeom prst="rect">
            <a:avLst/>
          </a:prstGeom>
        </p:spPr>
        <p:txBody>
          <a:bodyPr lIns="0" tIns="0" rIns="0" bIns="0" rtlCol="0" anchor="t">
            <a:spAutoFit/>
          </a:bodyPr>
          <a:lstStyle/>
          <a:p>
            <a:pPr algn="ctr">
              <a:lnSpc>
                <a:spcPts val="14896"/>
              </a:lnSpc>
              <a:spcBef>
                <a:spcPct val="0"/>
              </a:spcBef>
            </a:pPr>
            <a:r>
              <a:rPr lang="zh-CN" altLang="en-US" sz="9600" dirty="0">
                <a:solidFill>
                  <a:srgbClr val="ECF0F1"/>
                </a:solidFill>
                <a:latin typeface="BM Hanna"/>
              </a:rPr>
              <a:t>分享你的故事</a:t>
            </a:r>
            <a:endParaRPr lang="en-US" sz="9600" dirty="0">
              <a:solidFill>
                <a:srgbClr val="ECF0F1"/>
              </a:solidFill>
              <a:latin typeface="BM Hanna"/>
            </a:endParaRPr>
          </a:p>
        </p:txBody>
      </p:sp>
      <p:sp>
        <p:nvSpPr>
          <p:cNvPr id="11" name="TextBox 3">
            <a:extLst>
              <a:ext uri="{FF2B5EF4-FFF2-40B4-BE49-F238E27FC236}">
                <a16:creationId xmlns:a16="http://schemas.microsoft.com/office/drawing/2014/main" id="{0CB4A817-F4A9-3D4B-8C9F-5808988DF650}"/>
              </a:ext>
            </a:extLst>
          </p:cNvPr>
          <p:cNvSpPr txBox="1"/>
          <p:nvPr/>
        </p:nvSpPr>
        <p:spPr>
          <a:xfrm>
            <a:off x="3003233" y="5524500"/>
            <a:ext cx="8100554" cy="807913"/>
          </a:xfrm>
          <a:prstGeom prst="rect">
            <a:avLst/>
          </a:prstGeom>
        </p:spPr>
        <p:txBody>
          <a:bodyPr lIns="0" tIns="0" rIns="0" bIns="0" rtlCol="0" anchor="t">
            <a:spAutoFit/>
          </a:bodyPr>
          <a:lstStyle/>
          <a:p>
            <a:pPr algn="ctr">
              <a:lnSpc>
                <a:spcPts val="6328"/>
              </a:lnSpc>
            </a:pPr>
            <a:r>
              <a:rPr lang="zh-CN" altLang="en-US" sz="5600" dirty="0">
                <a:solidFill>
                  <a:srgbClr val="ECF0F1"/>
                </a:solidFill>
                <a:latin typeface="Bryndan Write"/>
              </a:rPr>
              <a:t>并教会孩子聆听</a:t>
            </a:r>
            <a:endParaRPr lang="en-US" sz="5600" dirty="0">
              <a:solidFill>
                <a:srgbClr val="ECF0F1"/>
              </a:solidFill>
              <a:latin typeface="Bryndan Writ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1B3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05369" y="5773690"/>
            <a:ext cx="3282626" cy="358702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07069" y="926280"/>
            <a:ext cx="4291655" cy="4635417"/>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5969" y="4725302"/>
            <a:ext cx="4286284" cy="4635417"/>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05969" y="926280"/>
            <a:ext cx="3312603" cy="3577281"/>
          </a:xfrm>
          <a:prstGeom prst="rect">
            <a:avLst/>
          </a:prstGeom>
        </p:spPr>
      </p:pic>
      <p:grpSp>
        <p:nvGrpSpPr>
          <p:cNvPr id="6" name="Group 6"/>
          <p:cNvGrpSpPr/>
          <p:nvPr/>
        </p:nvGrpSpPr>
        <p:grpSpPr>
          <a:xfrm>
            <a:off x="2263413" y="2849903"/>
            <a:ext cx="510421" cy="39408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2A20"/>
            </a:solidFill>
          </p:spPr>
        </p:sp>
      </p:grpSp>
      <p:grpSp>
        <p:nvGrpSpPr>
          <p:cNvPr id="8" name="Group 8"/>
          <p:cNvGrpSpPr/>
          <p:nvPr/>
        </p:nvGrpSpPr>
        <p:grpSpPr>
          <a:xfrm>
            <a:off x="2518624" y="2131528"/>
            <a:ext cx="510421" cy="29229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2A20"/>
            </a:solidFill>
          </p:spPr>
        </p:sp>
      </p:grpSp>
      <p:grpSp>
        <p:nvGrpSpPr>
          <p:cNvPr id="10" name="Group 10"/>
          <p:cNvGrpSpPr/>
          <p:nvPr/>
        </p:nvGrpSpPr>
        <p:grpSpPr>
          <a:xfrm>
            <a:off x="2008202" y="2131528"/>
            <a:ext cx="510421" cy="29229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2A20"/>
            </a:solidFill>
          </p:spPr>
        </p:sp>
      </p:grpSp>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562271" y="2215585"/>
            <a:ext cx="466774" cy="85186"/>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988806" y="2277673"/>
            <a:ext cx="466774" cy="85186"/>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328758">
            <a:off x="2461460" y="2811896"/>
            <a:ext cx="151607" cy="470100"/>
          </a:xfrm>
          <a:prstGeom prst="rect">
            <a:avLst/>
          </a:prstGeom>
        </p:spPr>
      </p:pic>
      <p:sp>
        <p:nvSpPr>
          <p:cNvPr id="16" name="TextBox 16"/>
          <p:cNvSpPr txBox="1"/>
          <p:nvPr/>
        </p:nvSpPr>
        <p:spPr>
          <a:xfrm>
            <a:off x="9191625" y="4462990"/>
            <a:ext cx="8468237" cy="1801749"/>
          </a:xfrm>
          <a:prstGeom prst="rect">
            <a:avLst/>
          </a:prstGeom>
        </p:spPr>
        <p:txBody>
          <a:bodyPr lIns="0" tIns="0" rIns="0" bIns="0" rtlCol="0" anchor="t">
            <a:spAutoFit/>
          </a:bodyPr>
          <a:lstStyle/>
          <a:p>
            <a:pPr algn="ctr">
              <a:lnSpc>
                <a:spcPts val="4578"/>
              </a:lnSpc>
            </a:pPr>
            <a:r>
              <a:rPr lang="en-US" sz="4200" dirty="0">
                <a:solidFill>
                  <a:srgbClr val="E17E17"/>
                </a:solidFill>
                <a:latin typeface="Bryndan Write"/>
              </a:rPr>
              <a:t>Positive communication with children relies a lot on how you control your emotions. </a:t>
            </a:r>
          </a:p>
        </p:txBody>
      </p:sp>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328758">
            <a:off x="5985011" y="3447064"/>
            <a:ext cx="177896" cy="551617"/>
          </a:xfrm>
          <a:prstGeom prst="rect">
            <a:avLst/>
          </a:prstGeom>
        </p:spPr>
      </p:pic>
      <p:sp>
        <p:nvSpPr>
          <p:cNvPr id="18" name="TextBox 15">
            <a:extLst>
              <a:ext uri="{FF2B5EF4-FFF2-40B4-BE49-F238E27FC236}">
                <a16:creationId xmlns:a16="http://schemas.microsoft.com/office/drawing/2014/main" id="{6072D0FC-548D-6E4E-A74A-68A5A1D796E7}"/>
              </a:ext>
            </a:extLst>
          </p:cNvPr>
          <p:cNvSpPr txBox="1"/>
          <p:nvPr/>
        </p:nvSpPr>
        <p:spPr>
          <a:xfrm>
            <a:off x="9239250" y="1579066"/>
            <a:ext cx="8420612" cy="1118997"/>
          </a:xfrm>
          <a:prstGeom prst="rect">
            <a:avLst/>
          </a:prstGeom>
        </p:spPr>
        <p:txBody>
          <a:bodyPr lIns="0" tIns="0" rIns="0" bIns="0" rtlCol="0" anchor="t">
            <a:spAutoFit/>
          </a:bodyPr>
          <a:lstStyle/>
          <a:p>
            <a:pPr>
              <a:lnSpc>
                <a:spcPts val="9197"/>
              </a:lnSpc>
              <a:spcBef>
                <a:spcPct val="0"/>
              </a:spcBef>
            </a:pPr>
            <a:r>
              <a:rPr lang="en-US" sz="6569" dirty="0">
                <a:solidFill>
                  <a:srgbClr val="B11645"/>
                </a:solidFill>
                <a:latin typeface="BM Hanna"/>
              </a:rPr>
              <a:t>Control your Response</a:t>
            </a:r>
          </a:p>
        </p:txBody>
      </p:sp>
      <p:sp>
        <p:nvSpPr>
          <p:cNvPr id="20" name="TextBox 15">
            <a:extLst>
              <a:ext uri="{FF2B5EF4-FFF2-40B4-BE49-F238E27FC236}">
                <a16:creationId xmlns:a16="http://schemas.microsoft.com/office/drawing/2014/main" id="{A77B41EE-A6D2-A94D-ABCD-A02AE7D1934E}"/>
              </a:ext>
            </a:extLst>
          </p:cNvPr>
          <p:cNvSpPr txBox="1"/>
          <p:nvPr/>
        </p:nvSpPr>
        <p:spPr>
          <a:xfrm>
            <a:off x="9191625" y="2597337"/>
            <a:ext cx="8420612" cy="1075679"/>
          </a:xfrm>
          <a:prstGeom prst="rect">
            <a:avLst/>
          </a:prstGeom>
        </p:spPr>
        <p:txBody>
          <a:bodyPr lIns="0" tIns="0" rIns="0" bIns="0" rtlCol="0" anchor="t">
            <a:spAutoFit/>
          </a:bodyPr>
          <a:lstStyle/>
          <a:p>
            <a:pPr algn="ctr">
              <a:lnSpc>
                <a:spcPts val="9197"/>
              </a:lnSpc>
              <a:spcBef>
                <a:spcPct val="0"/>
              </a:spcBef>
            </a:pPr>
            <a:r>
              <a:rPr lang="zh-CN" altLang="en-US" sz="6569" dirty="0">
                <a:solidFill>
                  <a:srgbClr val="B11645"/>
                </a:solidFill>
                <a:latin typeface="BM Hanna"/>
              </a:rPr>
              <a:t>控制你的回应</a:t>
            </a:r>
            <a:endParaRPr lang="en-US" sz="6569" dirty="0">
              <a:solidFill>
                <a:srgbClr val="B11645"/>
              </a:solidFill>
              <a:latin typeface="BM Hanna"/>
            </a:endParaRPr>
          </a:p>
        </p:txBody>
      </p:sp>
      <p:sp>
        <p:nvSpPr>
          <p:cNvPr id="21" name="TextBox 16">
            <a:extLst>
              <a:ext uri="{FF2B5EF4-FFF2-40B4-BE49-F238E27FC236}">
                <a16:creationId xmlns:a16="http://schemas.microsoft.com/office/drawing/2014/main" id="{13A22698-9C1A-8C46-897C-35E3244CAE01}"/>
              </a:ext>
            </a:extLst>
          </p:cNvPr>
          <p:cNvSpPr txBox="1"/>
          <p:nvPr/>
        </p:nvSpPr>
        <p:spPr>
          <a:xfrm>
            <a:off x="9239250" y="6554490"/>
            <a:ext cx="8468237" cy="1179810"/>
          </a:xfrm>
          <a:prstGeom prst="rect">
            <a:avLst/>
          </a:prstGeom>
        </p:spPr>
        <p:txBody>
          <a:bodyPr lIns="0" tIns="0" rIns="0" bIns="0" rtlCol="0" anchor="t">
            <a:spAutoFit/>
          </a:bodyPr>
          <a:lstStyle/>
          <a:p>
            <a:pPr algn="ctr">
              <a:lnSpc>
                <a:spcPts val="4578"/>
              </a:lnSpc>
            </a:pPr>
            <a:r>
              <a:rPr lang="zh-CN" altLang="en-US" sz="4200" dirty="0">
                <a:solidFill>
                  <a:srgbClr val="E17E17"/>
                </a:solidFill>
                <a:latin typeface="Bryndan Write"/>
              </a:rPr>
              <a:t>与孩子的积极沟通很大程度上取决于你如何控制自己的情绪。</a:t>
            </a:r>
            <a:endParaRPr lang="en-US" sz="4200" dirty="0">
              <a:solidFill>
                <a:srgbClr val="E17E17"/>
              </a:solidFill>
              <a:latin typeface="Bryndan Writ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50627" y="7621705"/>
            <a:ext cx="2807840" cy="299080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126876" y="6698877"/>
            <a:ext cx="3329445" cy="3588123"/>
          </a:xfrm>
          <a:prstGeom prst="rect">
            <a:avLst/>
          </a:prstGeom>
        </p:spPr>
      </p:pic>
      <p:grpSp>
        <p:nvGrpSpPr>
          <p:cNvPr id="4" name="Group 4"/>
          <p:cNvGrpSpPr/>
          <p:nvPr/>
        </p:nvGrpSpPr>
        <p:grpSpPr>
          <a:xfrm>
            <a:off x="14062327" y="6042492"/>
            <a:ext cx="3731408" cy="4898421"/>
            <a:chOff x="0" y="0"/>
            <a:chExt cx="4975210" cy="6531229"/>
          </a:xfrm>
        </p:grpSpPr>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4975210" cy="5367990"/>
            </a:xfrm>
            <a:prstGeom prst="rect">
              <a:avLst/>
            </a:prstGeom>
          </p:spPr>
        </p:pic>
        <p:grpSp>
          <p:nvGrpSpPr>
            <p:cNvPr id="6" name="Group 6"/>
            <p:cNvGrpSpPr/>
            <p:nvPr/>
          </p:nvGrpSpPr>
          <p:grpSpPr>
            <a:xfrm>
              <a:off x="183198" y="5367990"/>
              <a:ext cx="4744992" cy="1163238"/>
              <a:chOff x="0" y="0"/>
              <a:chExt cx="1913890" cy="469192"/>
            </a:xfrm>
          </p:grpSpPr>
          <p:sp>
            <p:nvSpPr>
              <p:cNvPr id="7" name="Freeform 7"/>
              <p:cNvSpPr/>
              <p:nvPr/>
            </p:nvSpPr>
            <p:spPr>
              <a:xfrm>
                <a:off x="0" y="0"/>
                <a:ext cx="1913890" cy="469192"/>
              </a:xfrm>
              <a:custGeom>
                <a:avLst/>
                <a:gdLst/>
                <a:ahLst/>
                <a:cxnLst/>
                <a:rect l="l" t="t" r="r" b="b"/>
                <a:pathLst>
                  <a:path w="1913890" h="469192">
                    <a:moveTo>
                      <a:pt x="0" y="0"/>
                    </a:moveTo>
                    <a:lnTo>
                      <a:pt x="1913890" y="0"/>
                    </a:lnTo>
                    <a:lnTo>
                      <a:pt x="1913890" y="469192"/>
                    </a:lnTo>
                    <a:lnTo>
                      <a:pt x="0" y="469192"/>
                    </a:lnTo>
                    <a:close/>
                  </a:path>
                </a:pathLst>
              </a:custGeom>
              <a:solidFill>
                <a:srgbClr val="001F5C"/>
              </a:solidFill>
            </p:spPr>
          </p:sp>
        </p:grpSp>
      </p:grpSp>
      <p:grpSp>
        <p:nvGrpSpPr>
          <p:cNvPr id="8" name="Group 8"/>
          <p:cNvGrpSpPr/>
          <p:nvPr/>
        </p:nvGrpSpPr>
        <p:grpSpPr>
          <a:xfrm>
            <a:off x="813111" y="8153400"/>
            <a:ext cx="1931509" cy="3150924"/>
            <a:chOff x="0" y="0"/>
            <a:chExt cx="2575346" cy="4201232"/>
          </a:xfrm>
        </p:grpSpPr>
        <p:grpSp>
          <p:nvGrpSpPr>
            <p:cNvPr id="9" name="Group 9"/>
            <p:cNvGrpSpPr/>
            <p:nvPr/>
          </p:nvGrpSpPr>
          <p:grpSpPr>
            <a:xfrm rot="-10800000">
              <a:off x="932921" y="1786658"/>
              <a:ext cx="678693" cy="1140809"/>
              <a:chOff x="0" y="0"/>
              <a:chExt cx="3608515" cy="6065520"/>
            </a:xfrm>
          </p:grpSpPr>
          <p:sp>
            <p:nvSpPr>
              <p:cNvPr id="10" name="Freeform 10"/>
              <p:cNvSpPr/>
              <p:nvPr/>
            </p:nvSpPr>
            <p:spPr>
              <a:xfrm>
                <a:off x="-50800" y="0"/>
                <a:ext cx="3710114" cy="6066790"/>
              </a:xfrm>
              <a:custGeom>
                <a:avLst/>
                <a:gdLst/>
                <a:ahLst/>
                <a:cxnLst/>
                <a:rect l="l" t="t" r="r" b="b"/>
                <a:pathLst>
                  <a:path w="3710114" h="6066790">
                    <a:moveTo>
                      <a:pt x="1692910" y="0"/>
                    </a:moveTo>
                    <a:lnTo>
                      <a:pt x="1692910" y="6065520"/>
                    </a:lnTo>
                    <a:cubicBezTo>
                      <a:pt x="1710690" y="6066790"/>
                      <a:pt x="1728470" y="6066790"/>
                      <a:pt x="1746250" y="6066790"/>
                    </a:cubicBezTo>
                    <a:lnTo>
                      <a:pt x="1953705" y="6066790"/>
                    </a:lnTo>
                    <a:lnTo>
                      <a:pt x="1953705" y="0"/>
                    </a:lnTo>
                    <a:lnTo>
                      <a:pt x="1692910" y="0"/>
                    </a:lnTo>
                    <a:close/>
                    <a:moveTo>
                      <a:pt x="2410904" y="0"/>
                    </a:moveTo>
                    <a:lnTo>
                      <a:pt x="1953704" y="0"/>
                    </a:lnTo>
                    <a:lnTo>
                      <a:pt x="1953704" y="6065520"/>
                    </a:lnTo>
                    <a:lnTo>
                      <a:pt x="1963864" y="6065520"/>
                    </a:lnTo>
                    <a:cubicBezTo>
                      <a:pt x="2703004" y="6065520"/>
                      <a:pt x="3351974" y="5462270"/>
                      <a:pt x="3405314" y="4725670"/>
                    </a:cubicBezTo>
                    <a:lnTo>
                      <a:pt x="3655504" y="1338580"/>
                    </a:lnTo>
                    <a:cubicBezTo>
                      <a:pt x="3710114" y="603250"/>
                      <a:pt x="3150044" y="0"/>
                      <a:pt x="241090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7D192E"/>
              </a:solidFill>
            </p:spPr>
          </p:sp>
        </p:grpSp>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4736">
              <a:off x="2051305" y="1150787"/>
              <a:ext cx="386284" cy="605936"/>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2183" flipH="1">
              <a:off x="67265" y="1140490"/>
              <a:ext cx="386284" cy="605936"/>
            </a:xfrm>
            <a:prstGeom prst="rect">
              <a:avLst/>
            </a:prstGeom>
          </p:spPr>
        </p:pic>
        <p:grpSp>
          <p:nvGrpSpPr>
            <p:cNvPr id="13" name="Group 13"/>
            <p:cNvGrpSpPr/>
            <p:nvPr/>
          </p:nvGrpSpPr>
          <p:grpSpPr>
            <a:xfrm>
              <a:off x="361576" y="353906"/>
              <a:ext cx="1770204" cy="197216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A4521"/>
              </a:solidFill>
            </p:spPr>
          </p:sp>
        </p:grpSp>
        <p:grpSp>
          <p:nvGrpSpPr>
            <p:cNvPr id="15" name="Group 15"/>
            <p:cNvGrpSpPr/>
            <p:nvPr/>
          </p:nvGrpSpPr>
          <p:grpSpPr>
            <a:xfrm>
              <a:off x="840529" y="1226223"/>
              <a:ext cx="227533" cy="227533"/>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622"/>
              </a:solidFill>
            </p:spPr>
          </p:sp>
        </p:grpSp>
        <p:grpSp>
          <p:nvGrpSpPr>
            <p:cNvPr id="17" name="Group 17"/>
            <p:cNvGrpSpPr/>
            <p:nvPr/>
          </p:nvGrpSpPr>
          <p:grpSpPr>
            <a:xfrm>
              <a:off x="1460912" y="1226223"/>
              <a:ext cx="227533" cy="22753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622"/>
              </a:solidFill>
            </p:spPr>
          </p:sp>
        </p:grpSp>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431950">
              <a:off x="1016598" y="1608841"/>
              <a:ext cx="470530" cy="2874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2651" t="14538"/>
            <a:stretch>
              <a:fillRect/>
            </a:stretch>
          </p:blipFill>
          <p:spPr>
            <a:xfrm rot="-10195743">
              <a:off x="634517" y="54781"/>
              <a:ext cx="689536" cy="714894"/>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5599368">
              <a:off x="1578281" y="834736"/>
              <a:ext cx="182988" cy="567405"/>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5631256" flipH="1">
              <a:off x="760532" y="834736"/>
              <a:ext cx="182988" cy="567405"/>
            </a:xfrm>
            <a:prstGeom prst="rect">
              <a:avLst/>
            </a:prstGeom>
          </p:spPr>
        </p:pic>
        <p:grpSp>
          <p:nvGrpSpPr>
            <p:cNvPr id="23" name="Group 23"/>
            <p:cNvGrpSpPr/>
            <p:nvPr/>
          </p:nvGrpSpPr>
          <p:grpSpPr>
            <a:xfrm>
              <a:off x="0" y="2455569"/>
              <a:ext cx="1457307" cy="1745663"/>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A4521"/>
              </a:solidFill>
            </p:spPr>
          </p:sp>
        </p:grpSp>
        <p:grpSp>
          <p:nvGrpSpPr>
            <p:cNvPr id="25" name="Group 25"/>
            <p:cNvGrpSpPr/>
            <p:nvPr/>
          </p:nvGrpSpPr>
          <p:grpSpPr>
            <a:xfrm>
              <a:off x="1118039" y="2455569"/>
              <a:ext cx="1457307" cy="1745663"/>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A4521"/>
              </a:solidFill>
            </p:spPr>
          </p:sp>
        </p:grpSp>
        <p:pic>
          <p:nvPicPr>
            <p:cNvPr id="27" name="Picture 2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27292" y="2357063"/>
              <a:ext cx="1889951" cy="1676902"/>
            </a:xfrm>
            <a:prstGeom prst="rect">
              <a:avLst/>
            </a:prstGeom>
          </p:spPr>
        </p:pic>
      </p:grpSp>
      <p:pic>
        <p:nvPicPr>
          <p:cNvPr id="28" name="Picture 2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6764473" y="7306085"/>
            <a:ext cx="2756397" cy="2980915"/>
          </a:xfrm>
          <a:prstGeom prst="rect">
            <a:avLst/>
          </a:prstGeom>
        </p:spPr>
      </p:pic>
      <p:sp>
        <p:nvSpPr>
          <p:cNvPr id="29" name="TextBox 29"/>
          <p:cNvSpPr txBox="1"/>
          <p:nvPr/>
        </p:nvSpPr>
        <p:spPr>
          <a:xfrm>
            <a:off x="619040" y="560278"/>
            <a:ext cx="13154295" cy="2879090"/>
          </a:xfrm>
          <a:prstGeom prst="rect">
            <a:avLst/>
          </a:prstGeom>
        </p:spPr>
        <p:txBody>
          <a:bodyPr lIns="0" tIns="0" rIns="0" bIns="0" rtlCol="0" anchor="t">
            <a:spAutoFit/>
          </a:bodyPr>
          <a:lstStyle/>
          <a:p>
            <a:pPr>
              <a:lnSpc>
                <a:spcPts val="11439"/>
              </a:lnSpc>
            </a:pPr>
            <a:r>
              <a:rPr lang="en-US" sz="8000" dirty="0">
                <a:solidFill>
                  <a:srgbClr val="191B3A"/>
                </a:solidFill>
                <a:latin typeface="BM Hanna"/>
              </a:rPr>
              <a:t>Use Age-Appropriate Communication Techniques </a:t>
            </a:r>
          </a:p>
        </p:txBody>
      </p:sp>
      <p:sp>
        <p:nvSpPr>
          <p:cNvPr id="30" name="TextBox 30"/>
          <p:cNvSpPr txBox="1"/>
          <p:nvPr/>
        </p:nvSpPr>
        <p:spPr>
          <a:xfrm>
            <a:off x="619040" y="3869417"/>
            <a:ext cx="13154295" cy="892047"/>
          </a:xfrm>
          <a:prstGeom prst="rect">
            <a:avLst/>
          </a:prstGeom>
        </p:spPr>
        <p:txBody>
          <a:bodyPr lIns="0" tIns="0" rIns="0" bIns="0" rtlCol="0" anchor="t">
            <a:spAutoFit/>
          </a:bodyPr>
          <a:lstStyle/>
          <a:p>
            <a:pPr>
              <a:lnSpc>
                <a:spcPts val="6430"/>
              </a:lnSpc>
            </a:pPr>
            <a:r>
              <a:rPr lang="en-US" sz="5899" dirty="0">
                <a:solidFill>
                  <a:srgbClr val="4C6377"/>
                </a:solidFill>
                <a:latin typeface="Bryndan Write"/>
              </a:rPr>
              <a:t>How to talk to your child at every age</a:t>
            </a:r>
          </a:p>
        </p:txBody>
      </p:sp>
      <p:sp>
        <p:nvSpPr>
          <p:cNvPr id="33" name="TextBox 29">
            <a:extLst>
              <a:ext uri="{FF2B5EF4-FFF2-40B4-BE49-F238E27FC236}">
                <a16:creationId xmlns:a16="http://schemas.microsoft.com/office/drawing/2014/main" id="{F74D7280-1398-1046-84B6-7E9F05F4FAD8}"/>
              </a:ext>
            </a:extLst>
          </p:cNvPr>
          <p:cNvSpPr txBox="1"/>
          <p:nvPr/>
        </p:nvSpPr>
        <p:spPr>
          <a:xfrm>
            <a:off x="12115800" y="632589"/>
            <a:ext cx="5677935" cy="2767552"/>
          </a:xfrm>
          <a:prstGeom prst="rect">
            <a:avLst/>
          </a:prstGeom>
        </p:spPr>
        <p:txBody>
          <a:bodyPr wrap="square" lIns="0" tIns="0" rIns="0" bIns="0" rtlCol="0" anchor="t">
            <a:spAutoFit/>
          </a:bodyPr>
          <a:lstStyle/>
          <a:p>
            <a:pPr algn="r">
              <a:lnSpc>
                <a:spcPts val="11439"/>
              </a:lnSpc>
            </a:pPr>
            <a:r>
              <a:rPr lang="zh-CN" altLang="en-US" sz="7200" dirty="0">
                <a:solidFill>
                  <a:srgbClr val="191B3A"/>
                </a:solidFill>
                <a:latin typeface="BM Hanna"/>
              </a:rPr>
              <a:t>使用年龄恰当的沟通技巧</a:t>
            </a:r>
            <a:endParaRPr lang="en-US" sz="7200" dirty="0">
              <a:solidFill>
                <a:srgbClr val="191B3A"/>
              </a:solidFill>
              <a:latin typeface="BM Hanna"/>
            </a:endParaRPr>
          </a:p>
        </p:txBody>
      </p:sp>
      <p:sp>
        <p:nvSpPr>
          <p:cNvPr id="34" name="TextBox 30">
            <a:extLst>
              <a:ext uri="{FF2B5EF4-FFF2-40B4-BE49-F238E27FC236}">
                <a16:creationId xmlns:a16="http://schemas.microsoft.com/office/drawing/2014/main" id="{9BE3B26E-F650-EA4A-9624-AF6964CBB5F8}"/>
              </a:ext>
            </a:extLst>
          </p:cNvPr>
          <p:cNvSpPr txBox="1"/>
          <p:nvPr/>
        </p:nvSpPr>
        <p:spPr>
          <a:xfrm>
            <a:off x="685800" y="4853514"/>
            <a:ext cx="13154295" cy="820738"/>
          </a:xfrm>
          <a:prstGeom prst="rect">
            <a:avLst/>
          </a:prstGeom>
        </p:spPr>
        <p:txBody>
          <a:bodyPr lIns="0" tIns="0" rIns="0" bIns="0" rtlCol="0" anchor="t">
            <a:spAutoFit/>
          </a:bodyPr>
          <a:lstStyle/>
          <a:p>
            <a:pPr>
              <a:lnSpc>
                <a:spcPts val="6430"/>
              </a:lnSpc>
            </a:pPr>
            <a:r>
              <a:rPr lang="zh-CN" altLang="en-US" sz="5400" dirty="0">
                <a:solidFill>
                  <a:srgbClr val="4C6377"/>
                </a:solidFill>
                <a:latin typeface="Bryndan Write"/>
              </a:rPr>
              <a:t>怎么和不同年龄的孩子讲话</a:t>
            </a:r>
            <a:endParaRPr lang="en-US" sz="5400" dirty="0">
              <a:solidFill>
                <a:srgbClr val="4C6377"/>
              </a:solidFill>
              <a:latin typeface="Bryndan Writ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CA4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1886" y="8759741"/>
            <a:ext cx="1568077" cy="167025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306175" y="8244374"/>
            <a:ext cx="1859374" cy="2003837"/>
          </a:xfrm>
          <a:prstGeom prst="rect">
            <a:avLst/>
          </a:prstGeom>
        </p:spPr>
      </p:pic>
      <p:grpSp>
        <p:nvGrpSpPr>
          <p:cNvPr id="4" name="Group 4"/>
          <p:cNvGrpSpPr/>
          <p:nvPr/>
        </p:nvGrpSpPr>
        <p:grpSpPr>
          <a:xfrm>
            <a:off x="7503982" y="7877807"/>
            <a:ext cx="2083856" cy="2735591"/>
            <a:chOff x="0" y="0"/>
            <a:chExt cx="2778475" cy="3647454"/>
          </a:xfrm>
        </p:grpSpPr>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2778475" cy="2997828"/>
            </a:xfrm>
            <a:prstGeom prst="rect">
              <a:avLst/>
            </a:prstGeom>
          </p:spPr>
        </p:pic>
        <p:grpSp>
          <p:nvGrpSpPr>
            <p:cNvPr id="6" name="Group 6"/>
            <p:cNvGrpSpPr/>
            <p:nvPr/>
          </p:nvGrpSpPr>
          <p:grpSpPr>
            <a:xfrm>
              <a:off x="102309" y="2997828"/>
              <a:ext cx="2649906" cy="649626"/>
              <a:chOff x="0" y="0"/>
              <a:chExt cx="1913890" cy="469192"/>
            </a:xfrm>
          </p:grpSpPr>
          <p:sp>
            <p:nvSpPr>
              <p:cNvPr id="7" name="Freeform 7"/>
              <p:cNvSpPr/>
              <p:nvPr/>
            </p:nvSpPr>
            <p:spPr>
              <a:xfrm>
                <a:off x="0" y="0"/>
                <a:ext cx="1913890" cy="469192"/>
              </a:xfrm>
              <a:custGeom>
                <a:avLst/>
                <a:gdLst/>
                <a:ahLst/>
                <a:cxnLst/>
                <a:rect l="l" t="t" r="r" b="b"/>
                <a:pathLst>
                  <a:path w="1913890" h="469192">
                    <a:moveTo>
                      <a:pt x="0" y="0"/>
                    </a:moveTo>
                    <a:lnTo>
                      <a:pt x="1913890" y="0"/>
                    </a:lnTo>
                    <a:lnTo>
                      <a:pt x="1913890" y="469192"/>
                    </a:lnTo>
                    <a:lnTo>
                      <a:pt x="0" y="469192"/>
                    </a:lnTo>
                    <a:close/>
                  </a:path>
                </a:pathLst>
              </a:custGeom>
              <a:solidFill>
                <a:srgbClr val="001F5C"/>
              </a:solidFill>
            </p:spPr>
          </p:sp>
        </p:grpSp>
      </p:grpSp>
      <p:grpSp>
        <p:nvGrpSpPr>
          <p:cNvPr id="8" name="Group 8"/>
          <p:cNvGrpSpPr/>
          <p:nvPr/>
        </p:nvGrpSpPr>
        <p:grpSpPr>
          <a:xfrm>
            <a:off x="104775" y="9056673"/>
            <a:ext cx="1078678" cy="1759677"/>
            <a:chOff x="0" y="0"/>
            <a:chExt cx="1438237" cy="2346236"/>
          </a:xfrm>
        </p:grpSpPr>
        <p:grpSp>
          <p:nvGrpSpPr>
            <p:cNvPr id="9" name="Group 9"/>
            <p:cNvGrpSpPr/>
            <p:nvPr/>
          </p:nvGrpSpPr>
          <p:grpSpPr>
            <a:xfrm rot="-10800000">
              <a:off x="521002" y="997784"/>
              <a:ext cx="379025" cy="637101"/>
              <a:chOff x="0" y="0"/>
              <a:chExt cx="3608515" cy="6065520"/>
            </a:xfrm>
          </p:grpSpPr>
          <p:sp>
            <p:nvSpPr>
              <p:cNvPr id="10" name="Freeform 10"/>
              <p:cNvSpPr/>
              <p:nvPr/>
            </p:nvSpPr>
            <p:spPr>
              <a:xfrm>
                <a:off x="-50800" y="0"/>
                <a:ext cx="3710114" cy="6066790"/>
              </a:xfrm>
              <a:custGeom>
                <a:avLst/>
                <a:gdLst/>
                <a:ahLst/>
                <a:cxnLst/>
                <a:rect l="l" t="t" r="r" b="b"/>
                <a:pathLst>
                  <a:path w="3710114" h="6066790">
                    <a:moveTo>
                      <a:pt x="1692910" y="0"/>
                    </a:moveTo>
                    <a:lnTo>
                      <a:pt x="1692910" y="6065520"/>
                    </a:lnTo>
                    <a:cubicBezTo>
                      <a:pt x="1710690" y="6066790"/>
                      <a:pt x="1728470" y="6066790"/>
                      <a:pt x="1746250" y="6066790"/>
                    </a:cubicBezTo>
                    <a:lnTo>
                      <a:pt x="1953705" y="6066790"/>
                    </a:lnTo>
                    <a:lnTo>
                      <a:pt x="1953705" y="0"/>
                    </a:lnTo>
                    <a:lnTo>
                      <a:pt x="1692910" y="0"/>
                    </a:lnTo>
                    <a:close/>
                    <a:moveTo>
                      <a:pt x="2410904" y="0"/>
                    </a:moveTo>
                    <a:lnTo>
                      <a:pt x="1953704" y="0"/>
                    </a:lnTo>
                    <a:lnTo>
                      <a:pt x="1953704" y="6065520"/>
                    </a:lnTo>
                    <a:lnTo>
                      <a:pt x="1963864" y="6065520"/>
                    </a:lnTo>
                    <a:cubicBezTo>
                      <a:pt x="2703004" y="6065520"/>
                      <a:pt x="3351974" y="5462270"/>
                      <a:pt x="3405314" y="4725670"/>
                    </a:cubicBezTo>
                    <a:lnTo>
                      <a:pt x="3655504" y="1338580"/>
                    </a:lnTo>
                    <a:cubicBezTo>
                      <a:pt x="3710114" y="603250"/>
                      <a:pt x="3150044" y="0"/>
                      <a:pt x="241090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7D192E"/>
              </a:solidFill>
            </p:spPr>
          </p:sp>
        </p:grpSp>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4736">
              <a:off x="1145579" y="642673"/>
              <a:ext cx="215726" cy="338393"/>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2183" flipH="1">
              <a:off x="37565" y="636922"/>
              <a:ext cx="215726" cy="338393"/>
            </a:xfrm>
            <a:prstGeom prst="rect">
              <a:avLst/>
            </a:prstGeom>
          </p:spPr>
        </p:pic>
        <p:grpSp>
          <p:nvGrpSpPr>
            <p:cNvPr id="13" name="Group 13"/>
            <p:cNvGrpSpPr/>
            <p:nvPr/>
          </p:nvGrpSpPr>
          <p:grpSpPr>
            <a:xfrm>
              <a:off x="201927" y="197644"/>
              <a:ext cx="988595" cy="1101383"/>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A4521"/>
              </a:solidFill>
            </p:spPr>
          </p:sp>
        </p:grpSp>
        <p:grpSp>
          <p:nvGrpSpPr>
            <p:cNvPr id="15" name="Group 15"/>
            <p:cNvGrpSpPr/>
            <p:nvPr/>
          </p:nvGrpSpPr>
          <p:grpSpPr>
            <a:xfrm>
              <a:off x="469405" y="684801"/>
              <a:ext cx="127069" cy="127069"/>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622"/>
              </a:solidFill>
            </p:spPr>
          </p:sp>
        </p:grpSp>
        <p:grpSp>
          <p:nvGrpSpPr>
            <p:cNvPr id="17" name="Group 17"/>
            <p:cNvGrpSpPr/>
            <p:nvPr/>
          </p:nvGrpSpPr>
          <p:grpSpPr>
            <a:xfrm>
              <a:off x="815866" y="684801"/>
              <a:ext cx="127069" cy="127069"/>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1622"/>
              </a:solidFill>
            </p:spPr>
          </p:sp>
        </p:grpSp>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431950">
              <a:off x="567733" y="898479"/>
              <a:ext cx="262774" cy="16053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22651" t="14538"/>
            <a:stretch>
              <a:fillRect/>
            </a:stretch>
          </p:blipFill>
          <p:spPr>
            <a:xfrm rot="-10195743">
              <a:off x="354355" y="30593"/>
              <a:ext cx="385081" cy="399242"/>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5599368">
              <a:off x="881413" y="466170"/>
              <a:ext cx="102192" cy="316875"/>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5631256" flipH="1">
              <a:off x="424729" y="466170"/>
              <a:ext cx="102192" cy="316875"/>
            </a:xfrm>
            <a:prstGeom prst="rect">
              <a:avLst/>
            </a:prstGeom>
          </p:spPr>
        </p:pic>
        <p:grpSp>
          <p:nvGrpSpPr>
            <p:cNvPr id="23" name="Group 23"/>
            <p:cNvGrpSpPr/>
            <p:nvPr/>
          </p:nvGrpSpPr>
          <p:grpSpPr>
            <a:xfrm>
              <a:off x="0" y="1371346"/>
              <a:ext cx="813853" cy="974889"/>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A4521"/>
              </a:solidFill>
            </p:spPr>
          </p:sp>
        </p:grpSp>
        <p:grpSp>
          <p:nvGrpSpPr>
            <p:cNvPr id="25" name="Group 25"/>
            <p:cNvGrpSpPr/>
            <p:nvPr/>
          </p:nvGrpSpPr>
          <p:grpSpPr>
            <a:xfrm>
              <a:off x="624384" y="1371346"/>
              <a:ext cx="813853" cy="974889"/>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A4521"/>
              </a:solidFill>
            </p:spPr>
          </p:sp>
        </p:grpSp>
        <p:pic>
          <p:nvPicPr>
            <p:cNvPr id="27" name="Picture 2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82781" y="1316334"/>
              <a:ext cx="1055469" cy="936489"/>
            </a:xfrm>
            <a:prstGeom prst="rect">
              <a:avLst/>
            </a:prstGeom>
          </p:spPr>
        </p:pic>
      </p:grpSp>
      <p:pic>
        <p:nvPicPr>
          <p:cNvPr id="28" name="Picture 2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3428395" y="8583478"/>
            <a:ext cx="1539347" cy="1664733"/>
          </a:xfrm>
          <a:prstGeom prst="rect">
            <a:avLst/>
          </a:prstGeom>
        </p:spPr>
      </p:pic>
      <p:sp>
        <p:nvSpPr>
          <p:cNvPr id="29" name="TextBox 29"/>
          <p:cNvSpPr txBox="1"/>
          <p:nvPr/>
        </p:nvSpPr>
        <p:spPr>
          <a:xfrm>
            <a:off x="619040" y="512653"/>
            <a:ext cx="17291727" cy="1170305"/>
          </a:xfrm>
          <a:prstGeom prst="rect">
            <a:avLst/>
          </a:prstGeom>
        </p:spPr>
        <p:txBody>
          <a:bodyPr lIns="0" tIns="0" rIns="0" bIns="0" rtlCol="0" anchor="t">
            <a:spAutoFit/>
          </a:bodyPr>
          <a:lstStyle/>
          <a:p>
            <a:pPr>
              <a:lnSpc>
                <a:spcPts val="9520"/>
              </a:lnSpc>
              <a:spcBef>
                <a:spcPct val="0"/>
              </a:spcBef>
            </a:pPr>
            <a:r>
              <a:rPr lang="en-US" sz="6800">
                <a:solidFill>
                  <a:srgbClr val="191B3A"/>
                </a:solidFill>
                <a:latin typeface="BM Hanna"/>
              </a:rPr>
              <a:t>Age-Appropriate Communication Techniques </a:t>
            </a:r>
          </a:p>
        </p:txBody>
      </p:sp>
      <p:sp>
        <p:nvSpPr>
          <p:cNvPr id="30" name="TextBox 30"/>
          <p:cNvSpPr txBox="1"/>
          <p:nvPr/>
        </p:nvSpPr>
        <p:spPr>
          <a:xfrm>
            <a:off x="321383" y="2738320"/>
            <a:ext cx="4045990" cy="4230116"/>
          </a:xfrm>
          <a:prstGeom prst="rect">
            <a:avLst/>
          </a:prstGeom>
        </p:spPr>
        <p:txBody>
          <a:bodyPr lIns="0" tIns="0" rIns="0" bIns="0" rtlCol="0" anchor="t">
            <a:spAutoFit/>
          </a:bodyPr>
          <a:lstStyle/>
          <a:p>
            <a:pPr marL="604524" lvl="1" indent="-302262">
              <a:lnSpc>
                <a:spcPts val="3052"/>
              </a:lnSpc>
              <a:buFont typeface="Arial"/>
              <a:buChar char="•"/>
            </a:pPr>
            <a:r>
              <a:rPr lang="en-US" sz="2800">
                <a:solidFill>
                  <a:srgbClr val="BA1D24"/>
                </a:solidFill>
                <a:latin typeface="Bryndan Write"/>
              </a:rPr>
              <a:t>Touch is the first form of communication</a:t>
            </a:r>
          </a:p>
          <a:p>
            <a:pPr marL="604524" lvl="1" indent="-302262">
              <a:lnSpc>
                <a:spcPts val="3052"/>
              </a:lnSpc>
              <a:buFont typeface="Arial"/>
              <a:buChar char="•"/>
            </a:pPr>
            <a:r>
              <a:rPr lang="en-US" sz="2800">
                <a:solidFill>
                  <a:srgbClr val="BA1D24"/>
                </a:solidFill>
                <a:latin typeface="Bryndan Write"/>
              </a:rPr>
              <a:t>Use tone and body language to enhance what you say.</a:t>
            </a:r>
          </a:p>
          <a:p>
            <a:pPr marL="604524" lvl="1" indent="-302262">
              <a:lnSpc>
                <a:spcPts val="3052"/>
              </a:lnSpc>
              <a:buFont typeface="Arial"/>
              <a:buChar char="•"/>
            </a:pPr>
            <a:r>
              <a:rPr lang="en-US" sz="2800">
                <a:solidFill>
                  <a:srgbClr val="BA1D24"/>
                </a:solidFill>
                <a:latin typeface="Bryndan Write"/>
              </a:rPr>
              <a:t>Respond to baby talk with conversation.</a:t>
            </a:r>
          </a:p>
          <a:p>
            <a:pPr marL="604524" lvl="1" indent="-302262">
              <a:lnSpc>
                <a:spcPts val="3052"/>
              </a:lnSpc>
              <a:buFont typeface="Arial"/>
              <a:buChar char="•"/>
            </a:pPr>
            <a:r>
              <a:rPr lang="en-US" sz="2800">
                <a:solidFill>
                  <a:srgbClr val="BA1D24"/>
                </a:solidFill>
                <a:latin typeface="Bryndan Write"/>
              </a:rPr>
              <a:t>Talk to your child even if they don't understand.</a:t>
            </a:r>
          </a:p>
        </p:txBody>
      </p:sp>
      <p:sp>
        <p:nvSpPr>
          <p:cNvPr id="31" name="TextBox 31"/>
          <p:cNvSpPr txBox="1"/>
          <p:nvPr/>
        </p:nvSpPr>
        <p:spPr>
          <a:xfrm>
            <a:off x="619040" y="1831868"/>
            <a:ext cx="4016225" cy="721995"/>
          </a:xfrm>
          <a:prstGeom prst="rect">
            <a:avLst/>
          </a:prstGeom>
        </p:spPr>
        <p:txBody>
          <a:bodyPr lIns="0" tIns="0" rIns="0" bIns="0" rtlCol="0" anchor="t">
            <a:spAutoFit/>
          </a:bodyPr>
          <a:lstStyle/>
          <a:p>
            <a:pPr>
              <a:lnSpc>
                <a:spcPts val="5880"/>
              </a:lnSpc>
              <a:spcBef>
                <a:spcPct val="0"/>
              </a:spcBef>
            </a:pPr>
            <a:r>
              <a:rPr lang="en-US" sz="4200">
                <a:solidFill>
                  <a:srgbClr val="BA1D24"/>
                </a:solidFill>
                <a:latin typeface="BM Hanna"/>
              </a:rPr>
              <a:t>0-2 Years</a:t>
            </a:r>
          </a:p>
        </p:txBody>
      </p:sp>
      <p:sp>
        <p:nvSpPr>
          <p:cNvPr id="32" name="TextBox 32"/>
          <p:cNvSpPr txBox="1"/>
          <p:nvPr/>
        </p:nvSpPr>
        <p:spPr>
          <a:xfrm>
            <a:off x="13603700" y="1831868"/>
            <a:ext cx="4016225" cy="721995"/>
          </a:xfrm>
          <a:prstGeom prst="rect">
            <a:avLst/>
          </a:prstGeom>
        </p:spPr>
        <p:txBody>
          <a:bodyPr lIns="0" tIns="0" rIns="0" bIns="0" rtlCol="0" anchor="t">
            <a:spAutoFit/>
          </a:bodyPr>
          <a:lstStyle/>
          <a:p>
            <a:pPr>
              <a:lnSpc>
                <a:spcPts val="5880"/>
              </a:lnSpc>
              <a:spcBef>
                <a:spcPct val="0"/>
              </a:spcBef>
            </a:pPr>
            <a:r>
              <a:rPr lang="en-US" sz="4200">
                <a:solidFill>
                  <a:srgbClr val="334056"/>
                </a:solidFill>
                <a:latin typeface="BM Hanna"/>
              </a:rPr>
              <a:t>12-18 Years</a:t>
            </a:r>
          </a:p>
        </p:txBody>
      </p:sp>
      <p:sp>
        <p:nvSpPr>
          <p:cNvPr id="33" name="TextBox 33"/>
          <p:cNvSpPr txBox="1"/>
          <p:nvPr/>
        </p:nvSpPr>
        <p:spPr>
          <a:xfrm>
            <a:off x="9275480" y="1831868"/>
            <a:ext cx="4016225" cy="721995"/>
          </a:xfrm>
          <a:prstGeom prst="rect">
            <a:avLst/>
          </a:prstGeom>
        </p:spPr>
        <p:txBody>
          <a:bodyPr lIns="0" tIns="0" rIns="0" bIns="0" rtlCol="0" anchor="t">
            <a:spAutoFit/>
          </a:bodyPr>
          <a:lstStyle/>
          <a:p>
            <a:pPr>
              <a:lnSpc>
                <a:spcPts val="5880"/>
              </a:lnSpc>
              <a:spcBef>
                <a:spcPct val="0"/>
              </a:spcBef>
            </a:pPr>
            <a:r>
              <a:rPr lang="en-US" sz="4200">
                <a:solidFill>
                  <a:srgbClr val="4C6377"/>
                </a:solidFill>
                <a:latin typeface="BM Hanna"/>
              </a:rPr>
              <a:t>6-11 Years</a:t>
            </a:r>
          </a:p>
        </p:txBody>
      </p:sp>
      <p:sp>
        <p:nvSpPr>
          <p:cNvPr id="34" name="TextBox 34"/>
          <p:cNvSpPr txBox="1"/>
          <p:nvPr/>
        </p:nvSpPr>
        <p:spPr>
          <a:xfrm>
            <a:off x="4947260" y="1831868"/>
            <a:ext cx="4016225" cy="721995"/>
          </a:xfrm>
          <a:prstGeom prst="rect">
            <a:avLst/>
          </a:prstGeom>
        </p:spPr>
        <p:txBody>
          <a:bodyPr lIns="0" tIns="0" rIns="0" bIns="0" rtlCol="0" anchor="t">
            <a:spAutoFit/>
          </a:bodyPr>
          <a:lstStyle/>
          <a:p>
            <a:pPr>
              <a:lnSpc>
                <a:spcPts val="5880"/>
              </a:lnSpc>
              <a:spcBef>
                <a:spcPct val="0"/>
              </a:spcBef>
            </a:pPr>
            <a:r>
              <a:rPr lang="en-US" sz="4200">
                <a:solidFill>
                  <a:srgbClr val="7A1B21"/>
                </a:solidFill>
                <a:latin typeface="BM Hanna"/>
              </a:rPr>
              <a:t>3-5 Years</a:t>
            </a:r>
          </a:p>
        </p:txBody>
      </p:sp>
      <p:sp>
        <p:nvSpPr>
          <p:cNvPr id="35" name="TextBox 35"/>
          <p:cNvSpPr txBox="1"/>
          <p:nvPr/>
        </p:nvSpPr>
        <p:spPr>
          <a:xfrm>
            <a:off x="13291705" y="2738320"/>
            <a:ext cx="4045990" cy="6897116"/>
          </a:xfrm>
          <a:prstGeom prst="rect">
            <a:avLst/>
          </a:prstGeom>
        </p:spPr>
        <p:txBody>
          <a:bodyPr lIns="0" tIns="0" rIns="0" bIns="0" rtlCol="0" anchor="t">
            <a:spAutoFit/>
          </a:bodyPr>
          <a:lstStyle/>
          <a:p>
            <a:pPr marL="604524" lvl="1" indent="-302262">
              <a:lnSpc>
                <a:spcPts val="3052"/>
              </a:lnSpc>
              <a:buFont typeface="Arial"/>
              <a:buChar char="•"/>
            </a:pPr>
            <a:r>
              <a:rPr lang="en-US" sz="2800">
                <a:solidFill>
                  <a:srgbClr val="334056"/>
                </a:solidFill>
                <a:latin typeface="Bryndan Write"/>
              </a:rPr>
              <a:t>talk with your teen - not at him.</a:t>
            </a:r>
          </a:p>
          <a:p>
            <a:pPr marL="604524" lvl="1" indent="-302262">
              <a:lnSpc>
                <a:spcPts val="3052"/>
              </a:lnSpc>
              <a:buFont typeface="Arial"/>
              <a:buChar char="•"/>
            </a:pPr>
            <a:r>
              <a:rPr lang="en-US" sz="2800">
                <a:solidFill>
                  <a:srgbClr val="334056"/>
                </a:solidFill>
                <a:latin typeface="Bryndan Write"/>
              </a:rPr>
              <a:t>Show respect to your teen's opinions.</a:t>
            </a:r>
          </a:p>
          <a:p>
            <a:pPr marL="604524" lvl="1" indent="-302262">
              <a:lnSpc>
                <a:spcPts val="3052"/>
              </a:lnSpc>
              <a:buFont typeface="Arial"/>
              <a:buChar char="•"/>
            </a:pPr>
            <a:r>
              <a:rPr lang="en-US" sz="2800">
                <a:solidFill>
                  <a:srgbClr val="334056"/>
                </a:solidFill>
                <a:latin typeface="Bryndan Write"/>
              </a:rPr>
              <a:t>Find opportunities to talk (car rides, walks)</a:t>
            </a:r>
          </a:p>
          <a:p>
            <a:pPr marL="604524" lvl="1" indent="-302262">
              <a:lnSpc>
                <a:spcPts val="3052"/>
              </a:lnSpc>
              <a:buFont typeface="Arial"/>
              <a:buChar char="•"/>
            </a:pPr>
            <a:r>
              <a:rPr lang="en-US" sz="2800">
                <a:solidFill>
                  <a:srgbClr val="334056"/>
                </a:solidFill>
                <a:latin typeface="Bryndan Write"/>
              </a:rPr>
              <a:t>Respect your teen's privacy and keep their confidences.</a:t>
            </a:r>
          </a:p>
          <a:p>
            <a:pPr marL="604524" lvl="1" indent="-302262">
              <a:lnSpc>
                <a:spcPts val="3052"/>
              </a:lnSpc>
              <a:buFont typeface="Arial"/>
              <a:buChar char="•"/>
            </a:pPr>
            <a:r>
              <a:rPr lang="en-US" sz="2800">
                <a:solidFill>
                  <a:srgbClr val="334056"/>
                </a:solidFill>
                <a:latin typeface="Bryndan Write"/>
              </a:rPr>
              <a:t>Show that you trust your teen - it will encourage them to confide in you.</a:t>
            </a:r>
          </a:p>
          <a:p>
            <a:pPr marL="604524" lvl="1" indent="-302262">
              <a:lnSpc>
                <a:spcPts val="3052"/>
              </a:lnSpc>
              <a:buFont typeface="Arial"/>
              <a:buChar char="•"/>
            </a:pPr>
            <a:r>
              <a:rPr lang="en-US" sz="2800">
                <a:solidFill>
                  <a:srgbClr val="334056"/>
                </a:solidFill>
                <a:latin typeface="Bryndan Write"/>
              </a:rPr>
              <a:t>Be yourself.  A teen is old enough to respect you as an individual.</a:t>
            </a:r>
          </a:p>
        </p:txBody>
      </p:sp>
      <p:sp>
        <p:nvSpPr>
          <p:cNvPr id="36" name="TextBox 36"/>
          <p:cNvSpPr txBox="1"/>
          <p:nvPr/>
        </p:nvSpPr>
        <p:spPr>
          <a:xfrm>
            <a:off x="8936218" y="2738320"/>
            <a:ext cx="4045990" cy="6135116"/>
          </a:xfrm>
          <a:prstGeom prst="rect">
            <a:avLst/>
          </a:prstGeom>
        </p:spPr>
        <p:txBody>
          <a:bodyPr lIns="0" tIns="0" rIns="0" bIns="0" rtlCol="0" anchor="t">
            <a:spAutoFit/>
          </a:bodyPr>
          <a:lstStyle/>
          <a:p>
            <a:pPr marL="604524" lvl="1" indent="-302262">
              <a:lnSpc>
                <a:spcPts val="3052"/>
              </a:lnSpc>
              <a:buFont typeface="Arial"/>
              <a:buChar char="•"/>
            </a:pPr>
            <a:r>
              <a:rPr lang="en-US" sz="2800">
                <a:solidFill>
                  <a:srgbClr val="4C6377"/>
                </a:solidFill>
                <a:latin typeface="Bryndan Write"/>
              </a:rPr>
              <a:t>Make time to talk</a:t>
            </a:r>
          </a:p>
          <a:p>
            <a:pPr marL="604524" lvl="1" indent="-302262">
              <a:lnSpc>
                <a:spcPts val="3052"/>
              </a:lnSpc>
              <a:buFont typeface="Arial"/>
              <a:buChar char="•"/>
            </a:pPr>
            <a:r>
              <a:rPr lang="en-US" sz="2800">
                <a:solidFill>
                  <a:srgbClr val="4C6377"/>
                </a:solidFill>
                <a:latin typeface="Bryndan Write"/>
              </a:rPr>
              <a:t>Speak to your child in a respectful manner</a:t>
            </a:r>
          </a:p>
          <a:p>
            <a:pPr marL="604524" lvl="1" indent="-302262">
              <a:lnSpc>
                <a:spcPts val="3052"/>
              </a:lnSpc>
              <a:buFont typeface="Arial"/>
              <a:buChar char="•"/>
            </a:pPr>
            <a:r>
              <a:rPr lang="en-US" sz="2800">
                <a:solidFill>
                  <a:srgbClr val="4C6377"/>
                </a:solidFill>
                <a:latin typeface="Bryndan Write"/>
              </a:rPr>
              <a:t>Ask specific questions to learn more and to keep children talking</a:t>
            </a:r>
          </a:p>
          <a:p>
            <a:pPr marL="604524" lvl="1" indent="-302262">
              <a:lnSpc>
                <a:spcPts val="3052"/>
              </a:lnSpc>
              <a:buFont typeface="Arial"/>
              <a:buChar char="•"/>
            </a:pPr>
            <a:r>
              <a:rPr lang="en-US" sz="2800">
                <a:solidFill>
                  <a:srgbClr val="4C6377"/>
                </a:solidFill>
                <a:latin typeface="Bryndan Write"/>
              </a:rPr>
              <a:t>Listen without contradicting; then repeat what you heard</a:t>
            </a:r>
          </a:p>
          <a:p>
            <a:pPr marL="604524" lvl="1" indent="-302262">
              <a:lnSpc>
                <a:spcPts val="3052"/>
              </a:lnSpc>
              <a:buFont typeface="Arial"/>
              <a:buChar char="•"/>
            </a:pPr>
            <a:r>
              <a:rPr lang="en-US" sz="2800">
                <a:solidFill>
                  <a:srgbClr val="4C6377"/>
                </a:solidFill>
                <a:latin typeface="Bryndan Write"/>
              </a:rPr>
              <a:t>Allow your child to have some input in family rules.</a:t>
            </a:r>
          </a:p>
          <a:p>
            <a:pPr marL="604524" lvl="1" indent="-302262">
              <a:lnSpc>
                <a:spcPts val="3052"/>
              </a:lnSpc>
              <a:buFont typeface="Arial"/>
              <a:buChar char="•"/>
            </a:pPr>
            <a:r>
              <a:rPr lang="en-US" sz="2800">
                <a:solidFill>
                  <a:srgbClr val="4C6377"/>
                </a:solidFill>
                <a:latin typeface="Bryndan Write"/>
              </a:rPr>
              <a:t>Laugh with your child and admit your mistakes. </a:t>
            </a:r>
          </a:p>
        </p:txBody>
      </p:sp>
      <p:sp>
        <p:nvSpPr>
          <p:cNvPr id="37" name="TextBox 37"/>
          <p:cNvSpPr txBox="1"/>
          <p:nvPr/>
        </p:nvSpPr>
        <p:spPr>
          <a:xfrm>
            <a:off x="4557874" y="2738320"/>
            <a:ext cx="4045990" cy="3849116"/>
          </a:xfrm>
          <a:prstGeom prst="rect">
            <a:avLst/>
          </a:prstGeom>
        </p:spPr>
        <p:txBody>
          <a:bodyPr lIns="0" tIns="0" rIns="0" bIns="0" rtlCol="0" anchor="t">
            <a:spAutoFit/>
          </a:bodyPr>
          <a:lstStyle/>
          <a:p>
            <a:pPr marL="604524" lvl="1" indent="-302262">
              <a:lnSpc>
                <a:spcPts val="3052"/>
              </a:lnSpc>
              <a:buFont typeface="Arial"/>
              <a:buChar char="•"/>
            </a:pPr>
            <a:r>
              <a:rPr lang="en-US" sz="2800">
                <a:solidFill>
                  <a:srgbClr val="7A1B21"/>
                </a:solidFill>
                <a:latin typeface="Bryndan Write"/>
              </a:rPr>
              <a:t>Give your child your complete attention.</a:t>
            </a:r>
          </a:p>
          <a:p>
            <a:pPr marL="604524" lvl="1" indent="-302262">
              <a:lnSpc>
                <a:spcPts val="3052"/>
              </a:lnSpc>
              <a:buFont typeface="Arial"/>
              <a:buChar char="•"/>
            </a:pPr>
            <a:r>
              <a:rPr lang="en-US" sz="2800">
                <a:solidFill>
                  <a:srgbClr val="7A1B21"/>
                </a:solidFill>
                <a:latin typeface="Bryndan Write"/>
              </a:rPr>
              <a:t>Watch your tone and body language.</a:t>
            </a:r>
          </a:p>
          <a:p>
            <a:pPr marL="604524" lvl="1" indent="-302262">
              <a:lnSpc>
                <a:spcPts val="3052"/>
              </a:lnSpc>
              <a:buFont typeface="Arial"/>
              <a:buChar char="•"/>
            </a:pPr>
            <a:r>
              <a:rPr lang="en-US" sz="2800">
                <a:solidFill>
                  <a:srgbClr val="7A1B21"/>
                </a:solidFill>
                <a:latin typeface="Bryndan Write"/>
              </a:rPr>
              <a:t>Help your child to put words to his emotions.</a:t>
            </a:r>
          </a:p>
          <a:p>
            <a:pPr marL="604524" lvl="1" indent="-302262">
              <a:lnSpc>
                <a:spcPts val="3052"/>
              </a:lnSpc>
              <a:buFont typeface="Arial"/>
              <a:buChar char="•"/>
            </a:pPr>
            <a:r>
              <a:rPr lang="en-US" sz="2800">
                <a:solidFill>
                  <a:srgbClr val="7A1B21"/>
                </a:solidFill>
                <a:latin typeface="Bryndan Write"/>
              </a:rPr>
              <a:t>Offer limited choices and simple explanations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1932" y="2139093"/>
            <a:ext cx="5280873" cy="537866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078753" y="4111717"/>
            <a:ext cx="7795458" cy="4011117"/>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24473" y="2139093"/>
            <a:ext cx="7795458" cy="3670952"/>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6934" y="428521"/>
            <a:ext cx="7795458" cy="3189051"/>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650295" y="1425099"/>
            <a:ext cx="3723217" cy="4384945"/>
          </a:xfrm>
          <a:prstGeom prst="rect">
            <a:avLst/>
          </a:prstGeom>
        </p:spPr>
      </p:pic>
      <p:sp>
        <p:nvSpPr>
          <p:cNvPr id="7" name="TextBox 7"/>
          <p:cNvSpPr txBox="1"/>
          <p:nvPr/>
        </p:nvSpPr>
        <p:spPr>
          <a:xfrm>
            <a:off x="455963" y="8436084"/>
            <a:ext cx="17376074" cy="1584216"/>
          </a:xfrm>
          <a:prstGeom prst="rect">
            <a:avLst/>
          </a:prstGeom>
        </p:spPr>
        <p:txBody>
          <a:bodyPr lIns="0" tIns="0" rIns="0" bIns="0" rtlCol="0" anchor="t">
            <a:spAutoFit/>
          </a:bodyPr>
          <a:lstStyle/>
          <a:p>
            <a:pPr>
              <a:lnSpc>
                <a:spcPts val="13439"/>
              </a:lnSpc>
              <a:spcBef>
                <a:spcPct val="0"/>
              </a:spcBef>
            </a:pPr>
            <a:r>
              <a:rPr lang="zh-CN" altLang="en-US" sz="8800" dirty="0">
                <a:solidFill>
                  <a:srgbClr val="191B3A"/>
                </a:solidFill>
                <a:latin typeface="BM Hanna"/>
              </a:rPr>
              <a:t>说孩子的语言</a:t>
            </a:r>
            <a:endParaRPr lang="en-US" sz="8800" dirty="0">
              <a:solidFill>
                <a:srgbClr val="191B3A"/>
              </a:solidFill>
              <a:latin typeface="BM Hanna"/>
            </a:endParaRPr>
          </a:p>
        </p:txBody>
      </p:sp>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198159" y="6080343"/>
            <a:ext cx="3089841" cy="4114800"/>
          </a:xfrm>
          <a:prstGeom prst="rect">
            <a:avLst/>
          </a:prstGeom>
        </p:spPr>
      </p:pic>
      <p:sp>
        <p:nvSpPr>
          <p:cNvPr id="9" name="TextBox 7">
            <a:extLst>
              <a:ext uri="{FF2B5EF4-FFF2-40B4-BE49-F238E27FC236}">
                <a16:creationId xmlns:a16="http://schemas.microsoft.com/office/drawing/2014/main" id="{C4F7E949-CCD6-8F4E-A7F5-A8BD2BAEEA05}"/>
              </a:ext>
            </a:extLst>
          </p:cNvPr>
          <p:cNvSpPr txBox="1"/>
          <p:nvPr/>
        </p:nvSpPr>
        <p:spPr>
          <a:xfrm>
            <a:off x="356812" y="7001739"/>
            <a:ext cx="17376074" cy="1584216"/>
          </a:xfrm>
          <a:prstGeom prst="rect">
            <a:avLst/>
          </a:prstGeom>
        </p:spPr>
        <p:txBody>
          <a:bodyPr lIns="0" tIns="0" rIns="0" bIns="0" rtlCol="0" anchor="t">
            <a:spAutoFit/>
          </a:bodyPr>
          <a:lstStyle/>
          <a:p>
            <a:pPr>
              <a:lnSpc>
                <a:spcPts val="13439"/>
              </a:lnSpc>
              <a:spcBef>
                <a:spcPct val="0"/>
              </a:spcBef>
            </a:pPr>
            <a:r>
              <a:rPr lang="en-US" sz="8800" dirty="0">
                <a:solidFill>
                  <a:srgbClr val="191B3A"/>
                </a:solidFill>
                <a:latin typeface="BM Hanna"/>
              </a:rPr>
              <a:t>Speak Your Child's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CA47"/>
        </a:solidFill>
        <a:effectLst/>
      </p:bgPr>
    </p:bg>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E33AD9EF-E21F-D643-B4C9-E8DBAC9AB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761999"/>
            <a:ext cx="14782800" cy="11087100"/>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42167" y="1577361"/>
            <a:ext cx="4751880" cy="7132278"/>
          </a:xfrm>
          <a:prstGeom prst="rect">
            <a:avLst/>
          </a:prstGeom>
        </p:spPr>
      </p:pic>
      <p:sp>
        <p:nvSpPr>
          <p:cNvPr id="3" name="TextBox 3"/>
          <p:cNvSpPr txBox="1"/>
          <p:nvPr/>
        </p:nvSpPr>
        <p:spPr>
          <a:xfrm>
            <a:off x="6849499" y="6269153"/>
            <a:ext cx="7792669" cy="1818762"/>
          </a:xfrm>
          <a:prstGeom prst="rect">
            <a:avLst/>
          </a:prstGeom>
        </p:spPr>
        <p:txBody>
          <a:bodyPr lIns="0" tIns="0" rIns="0" bIns="0" rtlCol="0" anchor="t">
            <a:spAutoFit/>
          </a:bodyPr>
          <a:lstStyle/>
          <a:p>
            <a:pPr algn="ctr">
              <a:lnSpc>
                <a:spcPts val="14896"/>
              </a:lnSpc>
              <a:spcBef>
                <a:spcPct val="0"/>
              </a:spcBef>
            </a:pPr>
            <a:r>
              <a:rPr lang="en-US" sz="10640" dirty="0">
                <a:solidFill>
                  <a:srgbClr val="ECF0F1"/>
                </a:solidFill>
                <a:latin typeface="BM Hanna"/>
              </a:rPr>
              <a:t>Questions</a:t>
            </a:r>
          </a:p>
        </p:txBody>
      </p:sp>
      <p:sp>
        <p:nvSpPr>
          <p:cNvPr id="5" name="TextBox 3">
            <a:extLst>
              <a:ext uri="{FF2B5EF4-FFF2-40B4-BE49-F238E27FC236}">
                <a16:creationId xmlns:a16="http://schemas.microsoft.com/office/drawing/2014/main" id="{CECBBFC0-F465-0645-974D-0A5A56D5A91E}"/>
              </a:ext>
            </a:extLst>
          </p:cNvPr>
          <p:cNvSpPr txBox="1"/>
          <p:nvPr/>
        </p:nvSpPr>
        <p:spPr>
          <a:xfrm>
            <a:off x="6849498" y="7838535"/>
            <a:ext cx="7792669" cy="1742208"/>
          </a:xfrm>
          <a:prstGeom prst="rect">
            <a:avLst/>
          </a:prstGeom>
        </p:spPr>
        <p:txBody>
          <a:bodyPr lIns="0" tIns="0" rIns="0" bIns="0" rtlCol="0" anchor="t">
            <a:spAutoFit/>
          </a:bodyPr>
          <a:lstStyle/>
          <a:p>
            <a:pPr algn="ctr">
              <a:lnSpc>
                <a:spcPts val="14896"/>
              </a:lnSpc>
              <a:spcBef>
                <a:spcPct val="0"/>
              </a:spcBef>
            </a:pPr>
            <a:r>
              <a:rPr lang="zh-CN" altLang="en-US" sz="10640" dirty="0">
                <a:solidFill>
                  <a:srgbClr val="ECF0F1"/>
                </a:solidFill>
                <a:latin typeface="BM Hanna"/>
              </a:rPr>
              <a:t>问题</a:t>
            </a:r>
            <a:endParaRPr lang="en-US" sz="10640" dirty="0">
              <a:solidFill>
                <a:srgbClr val="ECF0F1"/>
              </a:solidFill>
              <a:latin typeface="BM Han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92267" y="480016"/>
            <a:ext cx="7618489" cy="2025661"/>
          </a:xfrm>
          <a:prstGeom prst="rect">
            <a:avLst/>
          </a:prstGeom>
        </p:spPr>
        <p:txBody>
          <a:bodyPr lIns="0" tIns="0" rIns="0" bIns="0" rtlCol="0" anchor="t">
            <a:spAutoFit/>
          </a:bodyPr>
          <a:lstStyle/>
          <a:p>
            <a:pPr algn="ctr">
              <a:lnSpc>
                <a:spcPts val="16449"/>
              </a:lnSpc>
              <a:spcBef>
                <a:spcPct val="0"/>
              </a:spcBef>
            </a:pPr>
            <a:r>
              <a:rPr lang="en-US" sz="11749" dirty="0">
                <a:solidFill>
                  <a:srgbClr val="9D2E30"/>
                </a:solidFill>
                <a:latin typeface="BM Hanna"/>
              </a:rPr>
              <a:t>Agenda</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57322" y="-531651"/>
            <a:ext cx="3422235" cy="270356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7927" t="5567" r="2794" b="894"/>
          <a:stretch>
            <a:fillRect/>
          </a:stretch>
        </p:blipFill>
        <p:spPr>
          <a:xfrm>
            <a:off x="14568769" y="6930147"/>
            <a:ext cx="3027463" cy="342535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24531" y="6938226"/>
            <a:ext cx="3145135" cy="340920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958296" y="5979925"/>
            <a:ext cx="4036662" cy="4375580"/>
          </a:xfrm>
          <a:prstGeom prst="rect">
            <a:avLst/>
          </a:prstGeom>
        </p:spPr>
      </p:pic>
      <p:sp>
        <p:nvSpPr>
          <p:cNvPr id="9" name="TextBox 9"/>
          <p:cNvSpPr txBox="1"/>
          <p:nvPr/>
        </p:nvSpPr>
        <p:spPr>
          <a:xfrm>
            <a:off x="914400" y="2806000"/>
            <a:ext cx="653938" cy="844550"/>
          </a:xfrm>
          <a:prstGeom prst="rect">
            <a:avLst/>
          </a:prstGeom>
        </p:spPr>
        <p:txBody>
          <a:bodyPr lIns="0" tIns="0" rIns="0" bIns="0" rtlCol="0" anchor="t">
            <a:spAutoFit/>
          </a:bodyPr>
          <a:lstStyle/>
          <a:p>
            <a:pPr algn="ctr">
              <a:lnSpc>
                <a:spcPts val="7000"/>
              </a:lnSpc>
              <a:spcBef>
                <a:spcPct val="0"/>
              </a:spcBef>
            </a:pPr>
            <a:r>
              <a:rPr lang="en-US" sz="5000" dirty="0">
                <a:solidFill>
                  <a:srgbClr val="FBCA48"/>
                </a:solidFill>
                <a:latin typeface="BM Hanna"/>
              </a:rPr>
              <a:t>1</a:t>
            </a:r>
          </a:p>
        </p:txBody>
      </p:sp>
      <p:sp>
        <p:nvSpPr>
          <p:cNvPr id="11" name="TextBox 11"/>
          <p:cNvSpPr txBox="1"/>
          <p:nvPr/>
        </p:nvSpPr>
        <p:spPr>
          <a:xfrm>
            <a:off x="13435076" y="2913156"/>
            <a:ext cx="4357796" cy="1346522"/>
          </a:xfrm>
          <a:prstGeom prst="rect">
            <a:avLst/>
          </a:prstGeom>
        </p:spPr>
        <p:txBody>
          <a:bodyPr wrap="square" lIns="0" tIns="0" rIns="0" bIns="0" rtlCol="0" anchor="t">
            <a:spAutoFit/>
          </a:bodyPr>
          <a:lstStyle/>
          <a:p>
            <a:pPr algn="just">
              <a:lnSpc>
                <a:spcPts val="3528"/>
              </a:lnSpc>
            </a:pPr>
            <a:r>
              <a:rPr lang="en-US" sz="3600" dirty="0">
                <a:solidFill>
                  <a:srgbClr val="7D292D"/>
                </a:solidFill>
                <a:latin typeface="Bryndan Write"/>
              </a:rPr>
              <a:t>Age-Appropriate Communication Techniques</a:t>
            </a:r>
          </a:p>
        </p:txBody>
      </p:sp>
      <p:sp>
        <p:nvSpPr>
          <p:cNvPr id="12" name="TextBox 12"/>
          <p:cNvSpPr txBox="1"/>
          <p:nvPr/>
        </p:nvSpPr>
        <p:spPr>
          <a:xfrm>
            <a:off x="12649200" y="2806000"/>
            <a:ext cx="653938" cy="844550"/>
          </a:xfrm>
          <a:prstGeom prst="rect">
            <a:avLst/>
          </a:prstGeom>
        </p:spPr>
        <p:txBody>
          <a:bodyPr lIns="0" tIns="0" rIns="0" bIns="0" rtlCol="0" anchor="t">
            <a:spAutoFit/>
          </a:bodyPr>
          <a:lstStyle/>
          <a:p>
            <a:pPr algn="ctr">
              <a:lnSpc>
                <a:spcPts val="7000"/>
              </a:lnSpc>
              <a:spcBef>
                <a:spcPct val="0"/>
              </a:spcBef>
            </a:pPr>
            <a:r>
              <a:rPr lang="en-US" sz="5000" dirty="0">
                <a:solidFill>
                  <a:srgbClr val="7D292D"/>
                </a:solidFill>
                <a:latin typeface="BM Hanna"/>
              </a:rPr>
              <a:t>6</a:t>
            </a:r>
          </a:p>
        </p:txBody>
      </p:sp>
      <p:sp>
        <p:nvSpPr>
          <p:cNvPr id="14" name="TextBox 14"/>
          <p:cNvSpPr txBox="1"/>
          <p:nvPr/>
        </p:nvSpPr>
        <p:spPr>
          <a:xfrm>
            <a:off x="7315200" y="6474047"/>
            <a:ext cx="3508513" cy="1869853"/>
          </a:xfrm>
          <a:prstGeom prst="rect">
            <a:avLst/>
          </a:prstGeom>
        </p:spPr>
        <p:txBody>
          <a:bodyPr lIns="0" tIns="0" rIns="0" bIns="0" rtlCol="0" anchor="t">
            <a:spAutoFit/>
          </a:bodyPr>
          <a:lstStyle/>
          <a:p>
            <a:pPr>
              <a:lnSpc>
                <a:spcPts val="3528"/>
              </a:lnSpc>
            </a:pPr>
            <a:r>
              <a:rPr lang="en-US" sz="3600" dirty="0">
                <a:solidFill>
                  <a:srgbClr val="9D2E30"/>
                </a:solidFill>
                <a:latin typeface="Bryndan Write"/>
              </a:rPr>
              <a:t>Controlling our Responses </a:t>
            </a:r>
          </a:p>
          <a:p>
            <a:pPr>
              <a:lnSpc>
                <a:spcPts val="3528"/>
              </a:lnSpc>
            </a:pPr>
            <a:endParaRPr lang="en-US" sz="3600" dirty="0">
              <a:solidFill>
                <a:srgbClr val="9D2E30"/>
              </a:solidFill>
              <a:latin typeface="Bryndan Write"/>
            </a:endParaRPr>
          </a:p>
          <a:p>
            <a:pPr>
              <a:lnSpc>
                <a:spcPts val="3528"/>
              </a:lnSpc>
            </a:pPr>
            <a:endParaRPr lang="en-US" sz="3600" dirty="0">
              <a:solidFill>
                <a:srgbClr val="9D2E30"/>
              </a:solidFill>
              <a:latin typeface="Bryndan Write"/>
            </a:endParaRPr>
          </a:p>
        </p:txBody>
      </p:sp>
      <p:sp>
        <p:nvSpPr>
          <p:cNvPr id="15" name="TextBox 15"/>
          <p:cNvSpPr txBox="1"/>
          <p:nvPr/>
        </p:nvSpPr>
        <p:spPr>
          <a:xfrm>
            <a:off x="6678000" y="6385682"/>
            <a:ext cx="653938" cy="844550"/>
          </a:xfrm>
          <a:prstGeom prst="rect">
            <a:avLst/>
          </a:prstGeom>
        </p:spPr>
        <p:txBody>
          <a:bodyPr lIns="0" tIns="0" rIns="0" bIns="0" rtlCol="0" anchor="t">
            <a:spAutoFit/>
          </a:bodyPr>
          <a:lstStyle/>
          <a:p>
            <a:pPr algn="ctr">
              <a:lnSpc>
                <a:spcPts val="7000"/>
              </a:lnSpc>
              <a:spcBef>
                <a:spcPct val="0"/>
              </a:spcBef>
            </a:pPr>
            <a:r>
              <a:rPr lang="en-US" sz="5000" dirty="0">
                <a:solidFill>
                  <a:srgbClr val="992C2D"/>
                </a:solidFill>
                <a:latin typeface="BM Hanna"/>
              </a:rPr>
              <a:t>5</a:t>
            </a:r>
          </a:p>
        </p:txBody>
      </p:sp>
      <p:sp>
        <p:nvSpPr>
          <p:cNvPr id="17" name="TextBox 17"/>
          <p:cNvSpPr txBox="1"/>
          <p:nvPr/>
        </p:nvSpPr>
        <p:spPr>
          <a:xfrm>
            <a:off x="1528826" y="4717493"/>
            <a:ext cx="3508513" cy="448841"/>
          </a:xfrm>
          <a:prstGeom prst="rect">
            <a:avLst/>
          </a:prstGeom>
        </p:spPr>
        <p:txBody>
          <a:bodyPr lIns="0" tIns="0" rIns="0" bIns="0" rtlCol="0" anchor="t">
            <a:spAutoFit/>
          </a:bodyPr>
          <a:lstStyle/>
          <a:p>
            <a:pPr>
              <a:lnSpc>
                <a:spcPts val="3528"/>
              </a:lnSpc>
            </a:pPr>
            <a:r>
              <a:rPr lang="en-US" sz="3600" dirty="0">
                <a:solidFill>
                  <a:srgbClr val="D96F00"/>
                </a:solidFill>
                <a:latin typeface="Bryndan Write"/>
              </a:rPr>
              <a:t>Active Listening</a:t>
            </a:r>
            <a:r>
              <a:rPr lang="en-US" sz="3600" dirty="0">
                <a:solidFill>
                  <a:srgbClr val="D96F00"/>
                </a:solidFill>
                <a:latin typeface="Arimo"/>
              </a:rPr>
              <a:t> </a:t>
            </a:r>
          </a:p>
        </p:txBody>
      </p:sp>
      <p:sp>
        <p:nvSpPr>
          <p:cNvPr id="18" name="TextBox 18"/>
          <p:cNvSpPr txBox="1"/>
          <p:nvPr/>
        </p:nvSpPr>
        <p:spPr>
          <a:xfrm>
            <a:off x="6628922" y="4533900"/>
            <a:ext cx="653938" cy="844550"/>
          </a:xfrm>
          <a:prstGeom prst="rect">
            <a:avLst/>
          </a:prstGeom>
        </p:spPr>
        <p:txBody>
          <a:bodyPr lIns="0" tIns="0" rIns="0" bIns="0" rtlCol="0" anchor="t">
            <a:spAutoFit/>
          </a:bodyPr>
          <a:lstStyle/>
          <a:p>
            <a:pPr algn="ctr">
              <a:lnSpc>
                <a:spcPts val="7000"/>
              </a:lnSpc>
              <a:spcBef>
                <a:spcPct val="0"/>
              </a:spcBef>
            </a:pPr>
            <a:r>
              <a:rPr lang="en-US" sz="5000" dirty="0">
                <a:solidFill>
                  <a:srgbClr val="AD3925"/>
                </a:solidFill>
                <a:latin typeface="BM Hanna"/>
              </a:rPr>
              <a:t>4</a:t>
            </a:r>
          </a:p>
        </p:txBody>
      </p:sp>
      <p:sp>
        <p:nvSpPr>
          <p:cNvPr id="21" name="TextBox 21"/>
          <p:cNvSpPr txBox="1"/>
          <p:nvPr/>
        </p:nvSpPr>
        <p:spPr>
          <a:xfrm>
            <a:off x="6628922" y="2806000"/>
            <a:ext cx="653938" cy="844550"/>
          </a:xfrm>
          <a:prstGeom prst="rect">
            <a:avLst/>
          </a:prstGeom>
        </p:spPr>
        <p:txBody>
          <a:bodyPr lIns="0" tIns="0" rIns="0" bIns="0" rtlCol="0" anchor="t">
            <a:spAutoFit/>
          </a:bodyPr>
          <a:lstStyle/>
          <a:p>
            <a:pPr algn="ctr">
              <a:lnSpc>
                <a:spcPts val="7000"/>
              </a:lnSpc>
              <a:spcBef>
                <a:spcPct val="0"/>
              </a:spcBef>
            </a:pPr>
            <a:r>
              <a:rPr lang="en-US" sz="5000" dirty="0">
                <a:solidFill>
                  <a:srgbClr val="DB4A1F"/>
                </a:solidFill>
                <a:latin typeface="BM Hanna"/>
              </a:rPr>
              <a:t>3</a:t>
            </a:r>
          </a:p>
        </p:txBody>
      </p:sp>
      <p:sp>
        <p:nvSpPr>
          <p:cNvPr id="24" name="TextBox 24"/>
          <p:cNvSpPr txBox="1"/>
          <p:nvPr/>
        </p:nvSpPr>
        <p:spPr>
          <a:xfrm>
            <a:off x="921488" y="4533900"/>
            <a:ext cx="653938" cy="844550"/>
          </a:xfrm>
          <a:prstGeom prst="rect">
            <a:avLst/>
          </a:prstGeom>
        </p:spPr>
        <p:txBody>
          <a:bodyPr lIns="0" tIns="0" rIns="0" bIns="0" rtlCol="0" anchor="t">
            <a:spAutoFit/>
          </a:bodyPr>
          <a:lstStyle/>
          <a:p>
            <a:pPr algn="ctr">
              <a:lnSpc>
                <a:spcPts val="7000"/>
              </a:lnSpc>
              <a:spcBef>
                <a:spcPct val="0"/>
              </a:spcBef>
            </a:pPr>
            <a:r>
              <a:rPr lang="en-US" sz="5000" dirty="0">
                <a:solidFill>
                  <a:srgbClr val="D96F00"/>
                </a:solidFill>
                <a:latin typeface="BM Hanna"/>
              </a:rPr>
              <a:t>2</a:t>
            </a:r>
          </a:p>
        </p:txBody>
      </p:sp>
      <p:sp>
        <p:nvSpPr>
          <p:cNvPr id="26" name="TextBox 26"/>
          <p:cNvSpPr txBox="1"/>
          <p:nvPr/>
        </p:nvSpPr>
        <p:spPr>
          <a:xfrm>
            <a:off x="13567260" y="5250893"/>
            <a:ext cx="3762444" cy="974503"/>
          </a:xfrm>
          <a:prstGeom prst="rect">
            <a:avLst/>
          </a:prstGeom>
        </p:spPr>
        <p:txBody>
          <a:bodyPr lIns="0" tIns="0" rIns="0" bIns="0" rtlCol="0" anchor="t">
            <a:spAutoFit/>
          </a:bodyPr>
          <a:lstStyle/>
          <a:p>
            <a:pPr>
              <a:lnSpc>
                <a:spcPts val="3528"/>
              </a:lnSpc>
            </a:pPr>
            <a:r>
              <a:rPr lang="en-US" sz="3600" dirty="0">
                <a:solidFill>
                  <a:srgbClr val="69251A"/>
                </a:solidFill>
                <a:latin typeface="Bryndan Write"/>
              </a:rPr>
              <a:t>Love Languages</a:t>
            </a:r>
          </a:p>
          <a:p>
            <a:pPr algn="just">
              <a:lnSpc>
                <a:spcPts val="3528"/>
              </a:lnSpc>
            </a:pPr>
            <a:endParaRPr lang="en-US" sz="3600" dirty="0">
              <a:solidFill>
                <a:srgbClr val="69251A"/>
              </a:solidFill>
              <a:latin typeface="Bryndan Write"/>
            </a:endParaRPr>
          </a:p>
        </p:txBody>
      </p:sp>
      <p:sp>
        <p:nvSpPr>
          <p:cNvPr id="27" name="TextBox 27"/>
          <p:cNvSpPr txBox="1"/>
          <p:nvPr/>
        </p:nvSpPr>
        <p:spPr>
          <a:xfrm>
            <a:off x="12649200" y="5067300"/>
            <a:ext cx="653938" cy="844550"/>
          </a:xfrm>
          <a:prstGeom prst="rect">
            <a:avLst/>
          </a:prstGeom>
        </p:spPr>
        <p:txBody>
          <a:bodyPr lIns="0" tIns="0" rIns="0" bIns="0" rtlCol="0" anchor="t">
            <a:spAutoFit/>
          </a:bodyPr>
          <a:lstStyle/>
          <a:p>
            <a:pPr algn="ctr">
              <a:lnSpc>
                <a:spcPts val="7000"/>
              </a:lnSpc>
              <a:spcBef>
                <a:spcPct val="0"/>
              </a:spcBef>
            </a:pPr>
            <a:r>
              <a:rPr lang="en-US" sz="5000" dirty="0">
                <a:solidFill>
                  <a:srgbClr val="692419"/>
                </a:solidFill>
                <a:latin typeface="BM Hanna"/>
              </a:rPr>
              <a:t>7</a:t>
            </a:r>
          </a:p>
        </p:txBody>
      </p:sp>
      <p:sp>
        <p:nvSpPr>
          <p:cNvPr id="29" name="TextBox 28">
            <a:extLst>
              <a:ext uri="{FF2B5EF4-FFF2-40B4-BE49-F238E27FC236}">
                <a16:creationId xmlns:a16="http://schemas.microsoft.com/office/drawing/2014/main" id="{2922882D-C5C0-2240-A143-83759AEC23C2}"/>
              </a:ext>
            </a:extLst>
          </p:cNvPr>
          <p:cNvSpPr txBox="1"/>
          <p:nvPr/>
        </p:nvSpPr>
        <p:spPr>
          <a:xfrm>
            <a:off x="1528826" y="2913156"/>
            <a:ext cx="3280832" cy="993542"/>
          </a:xfrm>
          <a:prstGeom prst="rect">
            <a:avLst/>
          </a:prstGeom>
          <a:noFill/>
        </p:spPr>
        <p:txBody>
          <a:bodyPr wrap="square">
            <a:spAutoFit/>
          </a:bodyPr>
          <a:lstStyle/>
          <a:p>
            <a:pPr>
              <a:lnSpc>
                <a:spcPts val="3528"/>
              </a:lnSpc>
            </a:pPr>
            <a:r>
              <a:rPr lang="en-US" sz="3800" dirty="0">
                <a:solidFill>
                  <a:srgbClr val="E29013"/>
                </a:solidFill>
                <a:latin typeface="Bryndan Write"/>
              </a:rPr>
              <a:t>Being an Emotion Coach</a:t>
            </a:r>
            <a:endParaRPr lang="en-US" sz="3800" dirty="0">
              <a:solidFill>
                <a:srgbClr val="E29013"/>
              </a:solidFill>
              <a:latin typeface="Arimo"/>
            </a:endParaRPr>
          </a:p>
        </p:txBody>
      </p:sp>
      <p:sp>
        <p:nvSpPr>
          <p:cNvPr id="31" name="TextBox 2">
            <a:extLst>
              <a:ext uri="{FF2B5EF4-FFF2-40B4-BE49-F238E27FC236}">
                <a16:creationId xmlns:a16="http://schemas.microsoft.com/office/drawing/2014/main" id="{9F4197C9-31BA-4B44-A65A-A7142DD56553}"/>
              </a:ext>
            </a:extLst>
          </p:cNvPr>
          <p:cNvSpPr txBox="1"/>
          <p:nvPr/>
        </p:nvSpPr>
        <p:spPr>
          <a:xfrm>
            <a:off x="11391087" y="502832"/>
            <a:ext cx="5693240" cy="1938929"/>
          </a:xfrm>
          <a:prstGeom prst="rect">
            <a:avLst/>
          </a:prstGeom>
        </p:spPr>
        <p:txBody>
          <a:bodyPr wrap="square" lIns="0" tIns="0" rIns="0" bIns="0" rtlCol="0" anchor="t">
            <a:spAutoFit/>
          </a:bodyPr>
          <a:lstStyle/>
          <a:p>
            <a:pPr algn="ctr">
              <a:lnSpc>
                <a:spcPts val="16449"/>
              </a:lnSpc>
              <a:spcBef>
                <a:spcPct val="0"/>
              </a:spcBef>
            </a:pPr>
            <a:r>
              <a:rPr lang="zh-CN" altLang="en-US" sz="11749" dirty="0">
                <a:solidFill>
                  <a:srgbClr val="9D2E30"/>
                </a:solidFill>
                <a:latin typeface="BM Hanna"/>
              </a:rPr>
              <a:t>议程</a:t>
            </a:r>
          </a:p>
        </p:txBody>
      </p:sp>
      <p:sp>
        <p:nvSpPr>
          <p:cNvPr id="33" name="TextBox 32">
            <a:extLst>
              <a:ext uri="{FF2B5EF4-FFF2-40B4-BE49-F238E27FC236}">
                <a16:creationId xmlns:a16="http://schemas.microsoft.com/office/drawing/2014/main" id="{49C9CDC1-627B-5249-BAD0-661250B21695}"/>
              </a:ext>
            </a:extLst>
          </p:cNvPr>
          <p:cNvSpPr txBox="1"/>
          <p:nvPr/>
        </p:nvSpPr>
        <p:spPr>
          <a:xfrm>
            <a:off x="1528826" y="3840326"/>
            <a:ext cx="3508512" cy="541174"/>
          </a:xfrm>
          <a:prstGeom prst="rect">
            <a:avLst/>
          </a:prstGeom>
          <a:noFill/>
        </p:spPr>
        <p:txBody>
          <a:bodyPr wrap="square">
            <a:spAutoFit/>
          </a:bodyPr>
          <a:lstStyle/>
          <a:p>
            <a:pPr>
              <a:lnSpc>
                <a:spcPts val="3528"/>
              </a:lnSpc>
            </a:pPr>
            <a:r>
              <a:rPr lang="zh-CN" altLang="en-US" sz="3200" dirty="0">
                <a:solidFill>
                  <a:srgbClr val="E29013"/>
                </a:solidFill>
                <a:latin typeface="Bryndan Write"/>
              </a:rPr>
              <a:t>成为一个情绪教练</a:t>
            </a:r>
            <a:endParaRPr lang="en-US" sz="3200" dirty="0">
              <a:solidFill>
                <a:srgbClr val="E29013"/>
              </a:solidFill>
              <a:latin typeface="Arimo"/>
            </a:endParaRPr>
          </a:p>
        </p:txBody>
      </p:sp>
      <p:sp>
        <p:nvSpPr>
          <p:cNvPr id="34" name="TextBox 33">
            <a:extLst>
              <a:ext uri="{FF2B5EF4-FFF2-40B4-BE49-F238E27FC236}">
                <a16:creationId xmlns:a16="http://schemas.microsoft.com/office/drawing/2014/main" id="{E262E4D0-1F81-8841-BAF7-04F54477B705}"/>
              </a:ext>
            </a:extLst>
          </p:cNvPr>
          <p:cNvSpPr txBox="1"/>
          <p:nvPr/>
        </p:nvSpPr>
        <p:spPr>
          <a:xfrm>
            <a:off x="7315200" y="3836781"/>
            <a:ext cx="3280832" cy="541174"/>
          </a:xfrm>
          <a:prstGeom prst="rect">
            <a:avLst/>
          </a:prstGeom>
          <a:noFill/>
        </p:spPr>
        <p:txBody>
          <a:bodyPr wrap="square">
            <a:spAutoFit/>
          </a:bodyPr>
          <a:lstStyle/>
          <a:p>
            <a:pPr>
              <a:lnSpc>
                <a:spcPts val="3528"/>
              </a:lnSpc>
            </a:pPr>
            <a:r>
              <a:rPr lang="zh-CN" altLang="en-US" sz="3200" dirty="0">
                <a:solidFill>
                  <a:srgbClr val="DB4A1F"/>
                </a:solidFill>
                <a:latin typeface="Bryndan Write"/>
              </a:rPr>
              <a:t>平行位置时刻</a:t>
            </a:r>
            <a:endParaRPr lang="en-US" sz="3200" dirty="0">
              <a:solidFill>
                <a:srgbClr val="DB4A1F"/>
              </a:solidFill>
              <a:latin typeface="Arimo"/>
            </a:endParaRPr>
          </a:p>
        </p:txBody>
      </p:sp>
      <p:sp>
        <p:nvSpPr>
          <p:cNvPr id="36" name="TextBox 35">
            <a:extLst>
              <a:ext uri="{FF2B5EF4-FFF2-40B4-BE49-F238E27FC236}">
                <a16:creationId xmlns:a16="http://schemas.microsoft.com/office/drawing/2014/main" id="{1A455509-86CD-FD42-A2F9-90C6B919065F}"/>
              </a:ext>
            </a:extLst>
          </p:cNvPr>
          <p:cNvSpPr txBox="1"/>
          <p:nvPr/>
        </p:nvSpPr>
        <p:spPr>
          <a:xfrm>
            <a:off x="7315200" y="4717493"/>
            <a:ext cx="3928259" cy="993542"/>
          </a:xfrm>
          <a:prstGeom prst="rect">
            <a:avLst/>
          </a:prstGeom>
          <a:noFill/>
        </p:spPr>
        <p:txBody>
          <a:bodyPr wrap="square">
            <a:spAutoFit/>
          </a:bodyPr>
          <a:lstStyle/>
          <a:p>
            <a:pPr>
              <a:lnSpc>
                <a:spcPts val="3528"/>
              </a:lnSpc>
            </a:pPr>
            <a:r>
              <a:rPr lang="en-US" sz="3800" dirty="0">
                <a:solidFill>
                  <a:srgbClr val="AD3925"/>
                </a:solidFill>
                <a:latin typeface="Bryndan Write"/>
              </a:rPr>
              <a:t>Creating Talking Rituals</a:t>
            </a:r>
            <a:endParaRPr lang="en-US" sz="3800" dirty="0">
              <a:solidFill>
                <a:srgbClr val="AD3925"/>
              </a:solidFill>
              <a:latin typeface="Arimo"/>
            </a:endParaRPr>
          </a:p>
        </p:txBody>
      </p:sp>
      <p:sp>
        <p:nvSpPr>
          <p:cNvPr id="38" name="TextBox 17">
            <a:extLst>
              <a:ext uri="{FF2B5EF4-FFF2-40B4-BE49-F238E27FC236}">
                <a16:creationId xmlns:a16="http://schemas.microsoft.com/office/drawing/2014/main" id="{1B05A406-CDFE-B947-994D-7B66DA5F9573}"/>
              </a:ext>
            </a:extLst>
          </p:cNvPr>
          <p:cNvSpPr txBox="1"/>
          <p:nvPr/>
        </p:nvSpPr>
        <p:spPr>
          <a:xfrm>
            <a:off x="1528826" y="5219700"/>
            <a:ext cx="3508513" cy="448841"/>
          </a:xfrm>
          <a:prstGeom prst="rect">
            <a:avLst/>
          </a:prstGeom>
        </p:spPr>
        <p:txBody>
          <a:bodyPr lIns="0" tIns="0" rIns="0" bIns="0" rtlCol="0" anchor="t">
            <a:spAutoFit/>
          </a:bodyPr>
          <a:lstStyle/>
          <a:p>
            <a:pPr>
              <a:lnSpc>
                <a:spcPts val="3528"/>
              </a:lnSpc>
            </a:pPr>
            <a:r>
              <a:rPr lang="zh-CN" altLang="en-US" sz="3200" dirty="0">
                <a:solidFill>
                  <a:srgbClr val="D96F00"/>
                </a:solidFill>
                <a:latin typeface="Bryndan Write"/>
              </a:rPr>
              <a:t>积极聆听</a:t>
            </a:r>
            <a:r>
              <a:rPr lang="en-US" sz="3200" dirty="0">
                <a:solidFill>
                  <a:srgbClr val="D96F00"/>
                </a:solidFill>
                <a:latin typeface="Arimo"/>
              </a:rPr>
              <a:t> </a:t>
            </a:r>
          </a:p>
        </p:txBody>
      </p:sp>
      <p:sp>
        <p:nvSpPr>
          <p:cNvPr id="39" name="TextBox 20">
            <a:extLst>
              <a:ext uri="{FF2B5EF4-FFF2-40B4-BE49-F238E27FC236}">
                <a16:creationId xmlns:a16="http://schemas.microsoft.com/office/drawing/2014/main" id="{63FF310D-43BA-DD48-9473-FE1AEF28D313}"/>
              </a:ext>
            </a:extLst>
          </p:cNvPr>
          <p:cNvSpPr txBox="1"/>
          <p:nvPr/>
        </p:nvSpPr>
        <p:spPr>
          <a:xfrm>
            <a:off x="7388087" y="5683250"/>
            <a:ext cx="3508513" cy="448841"/>
          </a:xfrm>
          <a:prstGeom prst="rect">
            <a:avLst/>
          </a:prstGeom>
        </p:spPr>
        <p:txBody>
          <a:bodyPr lIns="0" tIns="0" rIns="0" bIns="0" rtlCol="0" anchor="t">
            <a:spAutoFit/>
          </a:bodyPr>
          <a:lstStyle/>
          <a:p>
            <a:pPr>
              <a:lnSpc>
                <a:spcPts val="3528"/>
              </a:lnSpc>
            </a:pPr>
            <a:r>
              <a:rPr lang="zh-CN" altLang="en-US" sz="3200" dirty="0">
                <a:solidFill>
                  <a:srgbClr val="AD3825"/>
                </a:solidFill>
                <a:latin typeface="Bryndan Write"/>
              </a:rPr>
              <a:t>创造谈话仪式</a:t>
            </a:r>
            <a:endParaRPr lang="en-US" sz="3200" dirty="0">
              <a:solidFill>
                <a:srgbClr val="AD3825"/>
              </a:solidFill>
              <a:latin typeface="Bryndan Write"/>
            </a:endParaRPr>
          </a:p>
        </p:txBody>
      </p:sp>
      <p:sp>
        <p:nvSpPr>
          <p:cNvPr id="40" name="TextBox 39">
            <a:extLst>
              <a:ext uri="{FF2B5EF4-FFF2-40B4-BE49-F238E27FC236}">
                <a16:creationId xmlns:a16="http://schemas.microsoft.com/office/drawing/2014/main" id="{0F9A583B-3E32-DA4E-8569-313AE6B3EC76}"/>
              </a:ext>
            </a:extLst>
          </p:cNvPr>
          <p:cNvSpPr txBox="1"/>
          <p:nvPr/>
        </p:nvSpPr>
        <p:spPr>
          <a:xfrm>
            <a:off x="7315200" y="2913156"/>
            <a:ext cx="3928259" cy="993542"/>
          </a:xfrm>
          <a:prstGeom prst="rect">
            <a:avLst/>
          </a:prstGeom>
          <a:noFill/>
        </p:spPr>
        <p:txBody>
          <a:bodyPr wrap="square">
            <a:spAutoFit/>
          </a:bodyPr>
          <a:lstStyle/>
          <a:p>
            <a:pPr>
              <a:lnSpc>
                <a:spcPts val="3528"/>
              </a:lnSpc>
            </a:pPr>
            <a:r>
              <a:rPr lang="en-US" sz="3800" dirty="0">
                <a:solidFill>
                  <a:srgbClr val="DB4A1F"/>
                </a:solidFill>
                <a:latin typeface="Bryndan Write"/>
              </a:rPr>
              <a:t>Parallel Position Moments</a:t>
            </a:r>
            <a:endParaRPr lang="en-US" sz="3800" dirty="0">
              <a:solidFill>
                <a:srgbClr val="DB4A1F"/>
              </a:solidFill>
              <a:latin typeface="Arimo"/>
            </a:endParaRPr>
          </a:p>
        </p:txBody>
      </p:sp>
      <p:sp>
        <p:nvSpPr>
          <p:cNvPr id="43" name="TextBox 14">
            <a:extLst>
              <a:ext uri="{FF2B5EF4-FFF2-40B4-BE49-F238E27FC236}">
                <a16:creationId xmlns:a16="http://schemas.microsoft.com/office/drawing/2014/main" id="{28A3DF24-D230-BF49-809D-3A9B654A5FC8}"/>
              </a:ext>
            </a:extLst>
          </p:cNvPr>
          <p:cNvSpPr txBox="1"/>
          <p:nvPr/>
        </p:nvSpPr>
        <p:spPr>
          <a:xfrm>
            <a:off x="7388087" y="7426940"/>
            <a:ext cx="3508513" cy="448841"/>
          </a:xfrm>
          <a:prstGeom prst="rect">
            <a:avLst/>
          </a:prstGeom>
        </p:spPr>
        <p:txBody>
          <a:bodyPr lIns="0" tIns="0" rIns="0" bIns="0" rtlCol="0" anchor="t">
            <a:spAutoFit/>
          </a:bodyPr>
          <a:lstStyle/>
          <a:p>
            <a:pPr>
              <a:lnSpc>
                <a:spcPts val="3528"/>
              </a:lnSpc>
            </a:pPr>
            <a:r>
              <a:rPr lang="zh-CN" altLang="en-US" sz="3200" dirty="0">
                <a:solidFill>
                  <a:srgbClr val="9D2E30"/>
                </a:solidFill>
                <a:latin typeface="Bryndan Write"/>
              </a:rPr>
              <a:t>控制你的反应</a:t>
            </a:r>
            <a:r>
              <a:rPr lang="en-US" sz="3200" dirty="0">
                <a:solidFill>
                  <a:srgbClr val="9D2E30"/>
                </a:solidFill>
                <a:latin typeface="Bryndan Write"/>
              </a:rPr>
              <a:t> </a:t>
            </a:r>
          </a:p>
        </p:txBody>
      </p:sp>
      <p:sp>
        <p:nvSpPr>
          <p:cNvPr id="44" name="TextBox 11">
            <a:extLst>
              <a:ext uri="{FF2B5EF4-FFF2-40B4-BE49-F238E27FC236}">
                <a16:creationId xmlns:a16="http://schemas.microsoft.com/office/drawing/2014/main" id="{A976346C-9E29-074B-B9CD-F51EDBFC7F06}"/>
              </a:ext>
            </a:extLst>
          </p:cNvPr>
          <p:cNvSpPr txBox="1"/>
          <p:nvPr/>
        </p:nvSpPr>
        <p:spPr>
          <a:xfrm>
            <a:off x="13435076" y="4254881"/>
            <a:ext cx="4303823" cy="448841"/>
          </a:xfrm>
          <a:prstGeom prst="rect">
            <a:avLst/>
          </a:prstGeom>
        </p:spPr>
        <p:txBody>
          <a:bodyPr wrap="square" lIns="0" tIns="0" rIns="0" bIns="0" rtlCol="0" anchor="t">
            <a:spAutoFit/>
          </a:bodyPr>
          <a:lstStyle/>
          <a:p>
            <a:pPr algn="just">
              <a:lnSpc>
                <a:spcPts val="3528"/>
              </a:lnSpc>
            </a:pPr>
            <a:r>
              <a:rPr lang="zh-CN" altLang="en-US" sz="3200" dirty="0">
                <a:solidFill>
                  <a:srgbClr val="7D292D"/>
                </a:solidFill>
                <a:latin typeface="Bryndan Write"/>
              </a:rPr>
              <a:t>年龄恰当的沟通技巧</a:t>
            </a:r>
            <a:endParaRPr lang="en-US" sz="3200" dirty="0">
              <a:solidFill>
                <a:srgbClr val="7D292D"/>
              </a:solidFill>
              <a:latin typeface="Bryndan Write"/>
            </a:endParaRPr>
          </a:p>
        </p:txBody>
      </p:sp>
      <p:sp>
        <p:nvSpPr>
          <p:cNvPr id="45" name="TextBox 26">
            <a:extLst>
              <a:ext uri="{FF2B5EF4-FFF2-40B4-BE49-F238E27FC236}">
                <a16:creationId xmlns:a16="http://schemas.microsoft.com/office/drawing/2014/main" id="{228D7F0C-3B42-364C-BB6B-0DBA444B7115}"/>
              </a:ext>
            </a:extLst>
          </p:cNvPr>
          <p:cNvSpPr txBox="1"/>
          <p:nvPr/>
        </p:nvSpPr>
        <p:spPr>
          <a:xfrm>
            <a:off x="13532204" y="5691996"/>
            <a:ext cx="3762444" cy="897682"/>
          </a:xfrm>
          <a:prstGeom prst="rect">
            <a:avLst/>
          </a:prstGeom>
        </p:spPr>
        <p:txBody>
          <a:bodyPr lIns="0" tIns="0" rIns="0" bIns="0" rtlCol="0" anchor="t">
            <a:spAutoFit/>
          </a:bodyPr>
          <a:lstStyle/>
          <a:p>
            <a:pPr>
              <a:lnSpc>
                <a:spcPts val="3528"/>
              </a:lnSpc>
            </a:pPr>
            <a:r>
              <a:rPr lang="zh-CN" altLang="en-US" sz="3200" dirty="0">
                <a:solidFill>
                  <a:srgbClr val="69251A"/>
                </a:solidFill>
                <a:latin typeface="Bryndan Write"/>
              </a:rPr>
              <a:t>爱的语言</a:t>
            </a:r>
            <a:endParaRPr lang="en-US" sz="3200" dirty="0">
              <a:solidFill>
                <a:srgbClr val="69251A"/>
              </a:solidFill>
              <a:latin typeface="Bryndan Write"/>
            </a:endParaRPr>
          </a:p>
          <a:p>
            <a:pPr algn="just">
              <a:lnSpc>
                <a:spcPts val="3528"/>
              </a:lnSpc>
            </a:pPr>
            <a:endParaRPr lang="en-US" sz="3600" dirty="0">
              <a:solidFill>
                <a:srgbClr val="69251A"/>
              </a:solidFill>
              <a:latin typeface="Bryndan Writ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A31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7311" y="150876"/>
            <a:ext cx="2988023" cy="23605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3706" y="4796812"/>
            <a:ext cx="9118472" cy="987263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345333" y="4940999"/>
            <a:ext cx="9272065" cy="1002730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24005" y="6811121"/>
            <a:ext cx="5439991" cy="1414398"/>
          </a:xfrm>
          <a:prstGeom prst="rect">
            <a:avLst/>
          </a:prstGeom>
        </p:spPr>
      </p:pic>
      <p:sp>
        <p:nvSpPr>
          <p:cNvPr id="6" name="TextBox 6"/>
          <p:cNvSpPr txBox="1"/>
          <p:nvPr/>
        </p:nvSpPr>
        <p:spPr>
          <a:xfrm>
            <a:off x="2960629" y="4215942"/>
            <a:ext cx="12366743" cy="927558"/>
          </a:xfrm>
          <a:prstGeom prst="rect">
            <a:avLst/>
          </a:prstGeom>
        </p:spPr>
        <p:txBody>
          <a:bodyPr lIns="0" tIns="0" rIns="0" bIns="0" rtlCol="0" anchor="t">
            <a:spAutoFit/>
          </a:bodyPr>
          <a:lstStyle/>
          <a:p>
            <a:pPr algn="ctr">
              <a:lnSpc>
                <a:spcPts val="6747"/>
              </a:lnSpc>
            </a:pPr>
            <a:r>
              <a:rPr lang="en-US" sz="7334" dirty="0">
                <a:solidFill>
                  <a:srgbClr val="AC223B"/>
                </a:solidFill>
                <a:latin typeface="BM Hanna"/>
              </a:rPr>
              <a:t>Sound Familiar?</a:t>
            </a:r>
          </a:p>
        </p:txBody>
      </p:sp>
      <p:sp>
        <p:nvSpPr>
          <p:cNvPr id="7" name="TextBox 6">
            <a:extLst>
              <a:ext uri="{FF2B5EF4-FFF2-40B4-BE49-F238E27FC236}">
                <a16:creationId xmlns:a16="http://schemas.microsoft.com/office/drawing/2014/main" id="{BE7CC1E2-D32F-A649-846F-5202C9C62049}"/>
              </a:ext>
            </a:extLst>
          </p:cNvPr>
          <p:cNvSpPr txBox="1"/>
          <p:nvPr/>
        </p:nvSpPr>
        <p:spPr>
          <a:xfrm>
            <a:off x="2941578" y="5129349"/>
            <a:ext cx="12366743" cy="859210"/>
          </a:xfrm>
          <a:prstGeom prst="rect">
            <a:avLst/>
          </a:prstGeom>
        </p:spPr>
        <p:txBody>
          <a:bodyPr lIns="0" tIns="0" rIns="0" bIns="0" rtlCol="0" anchor="t">
            <a:spAutoFit/>
          </a:bodyPr>
          <a:lstStyle/>
          <a:p>
            <a:pPr algn="ctr">
              <a:lnSpc>
                <a:spcPts val="6747"/>
              </a:lnSpc>
            </a:pPr>
            <a:r>
              <a:rPr lang="zh-CN" altLang="en-US" sz="7334" dirty="0">
                <a:solidFill>
                  <a:srgbClr val="AC223B"/>
                </a:solidFill>
                <a:latin typeface="BM Hanna"/>
              </a:rPr>
              <a:t>熟悉？</a:t>
            </a:r>
            <a:endParaRPr lang="en-US" sz="7334" dirty="0">
              <a:solidFill>
                <a:srgbClr val="AC223B"/>
              </a:solidFill>
              <a:latin typeface="BM Han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1937"/>
        </a:solidFill>
        <a:effectLst/>
      </p:bgPr>
    </p:bg>
    <p:spTree>
      <p:nvGrpSpPr>
        <p:cNvPr id="1" name=""/>
        <p:cNvGrpSpPr/>
        <p:nvPr/>
      </p:nvGrpSpPr>
      <p:grpSpPr>
        <a:xfrm>
          <a:off x="0" y="0"/>
          <a:ext cx="0" cy="0"/>
          <a:chOff x="0" y="0"/>
          <a:chExt cx="0" cy="0"/>
        </a:xfrm>
      </p:grpSpPr>
      <p:grpSp>
        <p:nvGrpSpPr>
          <p:cNvPr id="2" name="Group 2"/>
          <p:cNvGrpSpPr/>
          <p:nvPr/>
        </p:nvGrpSpPr>
        <p:grpSpPr>
          <a:xfrm>
            <a:off x="7520683" y="0"/>
            <a:ext cx="10767317" cy="10287000"/>
            <a:chOff x="0" y="0"/>
            <a:chExt cx="2003253" cy="1913890"/>
          </a:xfrm>
        </p:grpSpPr>
        <p:sp>
          <p:nvSpPr>
            <p:cNvPr id="3" name="Freeform 3"/>
            <p:cNvSpPr/>
            <p:nvPr/>
          </p:nvSpPr>
          <p:spPr>
            <a:xfrm>
              <a:off x="0" y="0"/>
              <a:ext cx="2003253" cy="1913890"/>
            </a:xfrm>
            <a:custGeom>
              <a:avLst/>
              <a:gdLst/>
              <a:ahLst/>
              <a:cxnLst/>
              <a:rect l="l" t="t" r="r" b="b"/>
              <a:pathLst>
                <a:path w="2003253" h="1913890">
                  <a:moveTo>
                    <a:pt x="0" y="0"/>
                  </a:moveTo>
                  <a:lnTo>
                    <a:pt x="2003253" y="0"/>
                  </a:lnTo>
                  <a:lnTo>
                    <a:pt x="2003253" y="1913890"/>
                  </a:lnTo>
                  <a:lnTo>
                    <a:pt x="0" y="1913890"/>
                  </a:lnTo>
                  <a:close/>
                </a:path>
              </a:pathLst>
            </a:custGeom>
            <a:solidFill>
              <a:srgbClr val="ECF0F1"/>
            </a:solidFill>
          </p:spPr>
        </p:sp>
      </p:grpSp>
      <p:grpSp>
        <p:nvGrpSpPr>
          <p:cNvPr id="4" name="Group 4"/>
          <p:cNvGrpSpPr/>
          <p:nvPr/>
        </p:nvGrpSpPr>
        <p:grpSpPr>
          <a:xfrm>
            <a:off x="-4680656" y="-848322"/>
            <a:ext cx="9144000" cy="10287000"/>
            <a:chOff x="0" y="0"/>
            <a:chExt cx="1701236" cy="1913890"/>
          </a:xfrm>
        </p:grpSpPr>
        <p:sp>
          <p:nvSpPr>
            <p:cNvPr id="5" name="Freeform 5"/>
            <p:cNvSpPr/>
            <p:nvPr/>
          </p:nvSpPr>
          <p:spPr>
            <a:xfrm>
              <a:off x="0" y="0"/>
              <a:ext cx="1701235" cy="1913890"/>
            </a:xfrm>
            <a:custGeom>
              <a:avLst/>
              <a:gdLst/>
              <a:ahLst/>
              <a:cxnLst/>
              <a:rect l="l" t="t" r="r" b="b"/>
              <a:pathLst>
                <a:path w="1701235" h="1913890">
                  <a:moveTo>
                    <a:pt x="0" y="0"/>
                  </a:moveTo>
                  <a:lnTo>
                    <a:pt x="1701235" y="0"/>
                  </a:lnTo>
                  <a:lnTo>
                    <a:pt x="1701235" y="1913890"/>
                  </a:lnTo>
                  <a:lnTo>
                    <a:pt x="0" y="1913890"/>
                  </a:lnTo>
                  <a:close/>
                </a:path>
              </a:pathLst>
            </a:custGeom>
            <a:solidFill>
              <a:srgbClr val="1A1937"/>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142600" y="4482170"/>
            <a:ext cx="5745087" cy="6213045"/>
          </a:xfrm>
          <a:prstGeom prst="rect">
            <a:avLst/>
          </a:prstGeom>
        </p:spPr>
      </p:pic>
      <p:grpSp>
        <p:nvGrpSpPr>
          <p:cNvPr id="7" name="Group 7"/>
          <p:cNvGrpSpPr/>
          <p:nvPr/>
        </p:nvGrpSpPr>
        <p:grpSpPr>
          <a:xfrm>
            <a:off x="-2177150" y="2805042"/>
            <a:ext cx="7226291" cy="7814899"/>
            <a:chOff x="0" y="0"/>
            <a:chExt cx="9635055" cy="10419865"/>
          </a:xfrm>
        </p:grpSpPr>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0"/>
              <a:ext cx="9635055" cy="10419865"/>
            </a:xfrm>
            <a:prstGeom prst="rect">
              <a:avLst/>
            </a:prstGeom>
          </p:spPr>
        </p:pic>
        <p:grpSp>
          <p:nvGrpSpPr>
            <p:cNvPr id="9" name="Group 9"/>
            <p:cNvGrpSpPr/>
            <p:nvPr/>
          </p:nvGrpSpPr>
          <p:grpSpPr>
            <a:xfrm rot="767341">
              <a:off x="6312902" y="4398988"/>
              <a:ext cx="608874" cy="108281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55F47"/>
              </a:solidFill>
            </p:spPr>
          </p:sp>
        </p:grpSp>
        <p:grpSp>
          <p:nvGrpSpPr>
            <p:cNvPr id="11" name="Group 11"/>
            <p:cNvGrpSpPr>
              <a:grpSpLocks noChangeAspect="1"/>
            </p:cNvGrpSpPr>
            <p:nvPr/>
          </p:nvGrpSpPr>
          <p:grpSpPr>
            <a:xfrm rot="5123803">
              <a:off x="6580879" y="4621239"/>
              <a:ext cx="543292" cy="588609"/>
              <a:chOff x="0" y="0"/>
              <a:chExt cx="1370330" cy="1484630"/>
            </a:xfrm>
          </p:grpSpPr>
          <p:sp>
            <p:nvSpPr>
              <p:cNvPr id="12" name="Freeform 12"/>
              <p:cNvSpPr/>
              <p:nvPr/>
            </p:nvSpPr>
            <p:spPr>
              <a:xfrm>
                <a:off x="-24130" y="-29210"/>
                <a:ext cx="1398270" cy="1512570"/>
              </a:xfrm>
              <a:custGeom>
                <a:avLst/>
                <a:gdLst/>
                <a:ahLst/>
                <a:cxnLst/>
                <a:rect l="l" t="t" r="r" b="b"/>
                <a:pathLst>
                  <a:path w="1398270" h="1512570">
                    <a:moveTo>
                      <a:pt x="128270" y="111760"/>
                    </a:moveTo>
                    <a:cubicBezTo>
                      <a:pt x="236220" y="11430"/>
                      <a:pt x="425450" y="0"/>
                      <a:pt x="546100" y="88900"/>
                    </a:cubicBezTo>
                    <a:cubicBezTo>
                      <a:pt x="676910" y="185420"/>
                      <a:pt x="707390" y="358140"/>
                      <a:pt x="727710" y="514350"/>
                    </a:cubicBezTo>
                    <a:cubicBezTo>
                      <a:pt x="782320" y="407670"/>
                      <a:pt x="836930" y="295910"/>
                      <a:pt x="932180" y="217170"/>
                    </a:cubicBezTo>
                    <a:cubicBezTo>
                      <a:pt x="1027430" y="139700"/>
                      <a:pt x="1177290" y="106680"/>
                      <a:pt x="1280160" y="175260"/>
                    </a:cubicBezTo>
                    <a:cubicBezTo>
                      <a:pt x="1377950" y="240030"/>
                      <a:pt x="1398270" y="368300"/>
                      <a:pt x="1393190" y="481330"/>
                    </a:cubicBezTo>
                    <a:cubicBezTo>
                      <a:pt x="1372870" y="922020"/>
                      <a:pt x="1061720" y="1334770"/>
                      <a:pt x="637540" y="1512570"/>
                    </a:cubicBezTo>
                    <a:cubicBezTo>
                      <a:pt x="563880" y="1320800"/>
                      <a:pt x="462280" y="1137920"/>
                      <a:pt x="337820" y="970280"/>
                    </a:cubicBezTo>
                    <a:cubicBezTo>
                      <a:pt x="238760" y="839470"/>
                      <a:pt x="124460" y="715010"/>
                      <a:pt x="62230" y="565150"/>
                    </a:cubicBezTo>
                    <a:cubicBezTo>
                      <a:pt x="0" y="415290"/>
                      <a:pt x="6350" y="224790"/>
                      <a:pt x="128270" y="111760"/>
                    </a:cubicBezTo>
                    <a:close/>
                  </a:path>
                </a:pathLst>
              </a:custGeom>
              <a:solidFill>
                <a:srgbClr val="9D2F30"/>
              </a:solidFill>
            </p:spPr>
          </p:sp>
        </p:grpSp>
      </p:grpSp>
      <p:sp>
        <p:nvSpPr>
          <p:cNvPr id="13" name="TextBox 13"/>
          <p:cNvSpPr txBox="1"/>
          <p:nvPr/>
        </p:nvSpPr>
        <p:spPr>
          <a:xfrm>
            <a:off x="3869348" y="3522719"/>
            <a:ext cx="5073986" cy="2464895"/>
          </a:xfrm>
          <a:prstGeom prst="rect">
            <a:avLst/>
          </a:prstGeom>
        </p:spPr>
        <p:txBody>
          <a:bodyPr lIns="0" tIns="0" rIns="0" bIns="0" rtlCol="0" anchor="t">
            <a:spAutoFit/>
          </a:bodyPr>
          <a:lstStyle/>
          <a:p>
            <a:pPr>
              <a:lnSpc>
                <a:spcPts val="6419"/>
              </a:lnSpc>
            </a:pPr>
            <a:r>
              <a:rPr lang="en-US" sz="5836" dirty="0">
                <a:solidFill>
                  <a:srgbClr val="D1CFDB"/>
                </a:solidFill>
                <a:latin typeface="BM Hanna"/>
              </a:rPr>
              <a:t>Being an</a:t>
            </a:r>
            <a:r>
              <a:rPr lang="en-US" sz="5836" dirty="0">
                <a:solidFill>
                  <a:srgbClr val="ECF0F1"/>
                </a:solidFill>
                <a:latin typeface="BM Hanna"/>
              </a:rPr>
              <a:t> </a:t>
            </a:r>
          </a:p>
          <a:p>
            <a:pPr>
              <a:lnSpc>
                <a:spcPts val="6419"/>
              </a:lnSpc>
            </a:pPr>
            <a:r>
              <a:rPr lang="en-US" sz="5836" dirty="0">
                <a:solidFill>
                  <a:srgbClr val="FFFFFF"/>
                </a:solidFill>
                <a:latin typeface="BM Hanna"/>
              </a:rPr>
              <a:t>EMOTION COACH</a:t>
            </a:r>
          </a:p>
        </p:txBody>
      </p:sp>
      <p:sp>
        <p:nvSpPr>
          <p:cNvPr id="15" name="TextBox 15"/>
          <p:cNvSpPr txBox="1"/>
          <p:nvPr/>
        </p:nvSpPr>
        <p:spPr>
          <a:xfrm>
            <a:off x="8065796" y="837380"/>
            <a:ext cx="5073986" cy="1655270"/>
          </a:xfrm>
          <a:prstGeom prst="rect">
            <a:avLst/>
          </a:prstGeom>
        </p:spPr>
        <p:txBody>
          <a:bodyPr lIns="0" tIns="0" rIns="0" bIns="0" rtlCol="0" anchor="t">
            <a:spAutoFit/>
          </a:bodyPr>
          <a:lstStyle/>
          <a:p>
            <a:pPr>
              <a:lnSpc>
                <a:spcPts val="6419"/>
              </a:lnSpc>
            </a:pPr>
            <a:r>
              <a:rPr lang="en-US" sz="5836" dirty="0">
                <a:solidFill>
                  <a:srgbClr val="334056"/>
                </a:solidFill>
                <a:latin typeface="BM Hanna"/>
              </a:rPr>
              <a:t>Understanding Feelings</a:t>
            </a:r>
          </a:p>
        </p:txBody>
      </p:sp>
      <p:sp>
        <p:nvSpPr>
          <p:cNvPr id="16" name="TextBox 16"/>
          <p:cNvSpPr txBox="1"/>
          <p:nvPr/>
        </p:nvSpPr>
        <p:spPr>
          <a:xfrm>
            <a:off x="8065796" y="4825096"/>
            <a:ext cx="5745086" cy="897682"/>
          </a:xfrm>
          <a:prstGeom prst="rect">
            <a:avLst/>
          </a:prstGeom>
        </p:spPr>
        <p:txBody>
          <a:bodyPr wrap="square" lIns="0" tIns="0" rIns="0" bIns="0" rtlCol="0" anchor="t">
            <a:spAutoFit/>
          </a:bodyPr>
          <a:lstStyle/>
          <a:p>
            <a:pPr marL="690881" lvl="1" indent="-345440" algn="l">
              <a:lnSpc>
                <a:spcPts val="3488"/>
              </a:lnSpc>
              <a:buFont typeface="Arial"/>
              <a:buChar char="•"/>
            </a:pPr>
            <a:r>
              <a:rPr lang="en-US" sz="3200" dirty="0">
                <a:solidFill>
                  <a:srgbClr val="1A1937"/>
                </a:solidFill>
                <a:latin typeface="Bryndan Write"/>
              </a:rPr>
              <a:t>helping them through emotional situations</a:t>
            </a:r>
          </a:p>
        </p:txBody>
      </p:sp>
      <p:sp>
        <p:nvSpPr>
          <p:cNvPr id="17" name="TextBox 17"/>
          <p:cNvSpPr txBox="1"/>
          <p:nvPr/>
        </p:nvSpPr>
        <p:spPr>
          <a:xfrm>
            <a:off x="8065796" y="3095009"/>
            <a:ext cx="7860004" cy="448841"/>
          </a:xfrm>
          <a:prstGeom prst="rect">
            <a:avLst/>
          </a:prstGeom>
        </p:spPr>
        <p:txBody>
          <a:bodyPr wrap="square" lIns="0" tIns="0" rIns="0" bIns="0" rtlCol="0" anchor="t">
            <a:spAutoFit/>
          </a:bodyPr>
          <a:lstStyle/>
          <a:p>
            <a:pPr marL="690881" lvl="1" indent="-345440" algn="l">
              <a:lnSpc>
                <a:spcPts val="3488"/>
              </a:lnSpc>
              <a:buFont typeface="Arial"/>
              <a:buChar char="•"/>
            </a:pPr>
            <a:r>
              <a:rPr lang="en-US" sz="3200" dirty="0">
                <a:solidFill>
                  <a:srgbClr val="1A1937"/>
                </a:solidFill>
                <a:latin typeface="Bryndan Write"/>
              </a:rPr>
              <a:t>what we see and hear from students</a:t>
            </a:r>
          </a:p>
        </p:txBody>
      </p:sp>
      <p:sp>
        <p:nvSpPr>
          <p:cNvPr id="18" name="TextBox 18"/>
          <p:cNvSpPr txBox="1"/>
          <p:nvPr/>
        </p:nvSpPr>
        <p:spPr>
          <a:xfrm>
            <a:off x="8065796" y="7004024"/>
            <a:ext cx="6352856" cy="448841"/>
          </a:xfrm>
          <a:prstGeom prst="rect">
            <a:avLst/>
          </a:prstGeom>
        </p:spPr>
        <p:txBody>
          <a:bodyPr wrap="square" lIns="0" tIns="0" rIns="0" bIns="0" rtlCol="0" anchor="t">
            <a:spAutoFit/>
          </a:bodyPr>
          <a:lstStyle/>
          <a:p>
            <a:pPr marL="690881" lvl="1" indent="-345440" algn="l">
              <a:lnSpc>
                <a:spcPts val="3488"/>
              </a:lnSpc>
              <a:buFont typeface="Arial"/>
              <a:buChar char="•"/>
            </a:pPr>
            <a:r>
              <a:rPr lang="en-US" sz="3200" dirty="0">
                <a:solidFill>
                  <a:srgbClr val="1A1937"/>
                </a:solidFill>
                <a:latin typeface="Bryndan Write"/>
              </a:rPr>
              <a:t>encouraging open communication</a:t>
            </a:r>
          </a:p>
        </p:txBody>
      </p:sp>
      <p:sp>
        <p:nvSpPr>
          <p:cNvPr id="19" name="TextBox 18">
            <a:extLst>
              <a:ext uri="{FF2B5EF4-FFF2-40B4-BE49-F238E27FC236}">
                <a16:creationId xmlns:a16="http://schemas.microsoft.com/office/drawing/2014/main" id="{8161E03C-C1D6-7F40-B988-8FADE7798BD1}"/>
              </a:ext>
            </a:extLst>
          </p:cNvPr>
          <p:cNvSpPr txBox="1"/>
          <p:nvPr/>
        </p:nvSpPr>
        <p:spPr>
          <a:xfrm>
            <a:off x="8065796" y="8734110"/>
            <a:ext cx="5073986" cy="448841"/>
          </a:xfrm>
          <a:prstGeom prst="rect">
            <a:avLst/>
          </a:prstGeom>
        </p:spPr>
        <p:txBody>
          <a:bodyPr lIns="0" tIns="0" rIns="0" bIns="0" rtlCol="0" anchor="t">
            <a:spAutoFit/>
          </a:bodyPr>
          <a:lstStyle/>
          <a:p>
            <a:pPr marL="690881" lvl="1" indent="-345440" algn="l">
              <a:lnSpc>
                <a:spcPts val="3488"/>
              </a:lnSpc>
              <a:buFont typeface="Arial"/>
              <a:buChar char="•"/>
            </a:pPr>
            <a:r>
              <a:rPr lang="en-US" sz="3200" dirty="0">
                <a:solidFill>
                  <a:srgbClr val="1A1937"/>
                </a:solidFill>
                <a:latin typeface="Bryndan Write"/>
              </a:rPr>
              <a:t>judgement-free zone</a:t>
            </a:r>
          </a:p>
        </p:txBody>
      </p:sp>
      <p:sp>
        <p:nvSpPr>
          <p:cNvPr id="24" name="TextBox 13">
            <a:extLst>
              <a:ext uri="{FF2B5EF4-FFF2-40B4-BE49-F238E27FC236}">
                <a16:creationId xmlns:a16="http://schemas.microsoft.com/office/drawing/2014/main" id="{99E51733-3B34-194E-8F09-65F28BACBAE3}"/>
              </a:ext>
            </a:extLst>
          </p:cNvPr>
          <p:cNvSpPr txBox="1"/>
          <p:nvPr/>
        </p:nvSpPr>
        <p:spPr>
          <a:xfrm>
            <a:off x="3812212" y="6153448"/>
            <a:ext cx="5073986" cy="1846659"/>
          </a:xfrm>
          <a:prstGeom prst="rect">
            <a:avLst/>
          </a:prstGeom>
        </p:spPr>
        <p:txBody>
          <a:bodyPr lIns="0" tIns="0" rIns="0" bIns="0" rtlCol="0" anchor="t">
            <a:spAutoFit/>
          </a:bodyPr>
          <a:lstStyle/>
          <a:p>
            <a:r>
              <a:rPr lang="zh-CN" altLang="en-US" sz="5400" dirty="0">
                <a:solidFill>
                  <a:srgbClr val="D1CFDB"/>
                </a:solidFill>
                <a:latin typeface="BM Hanna"/>
              </a:rPr>
              <a:t>成为一个</a:t>
            </a:r>
            <a:endParaRPr lang="en-CA" altLang="zh-CN" sz="5400" dirty="0">
              <a:solidFill>
                <a:srgbClr val="D1CFDB"/>
              </a:solidFill>
              <a:latin typeface="BM Hanna"/>
            </a:endParaRPr>
          </a:p>
          <a:p>
            <a:r>
              <a:rPr lang="zh-CN" altLang="en-US" sz="6600" dirty="0">
                <a:solidFill>
                  <a:schemeClr val="bg1"/>
                </a:solidFill>
                <a:latin typeface="BM Hanna"/>
              </a:rPr>
              <a:t>情绪教练</a:t>
            </a:r>
            <a:endParaRPr lang="en-US" sz="6600" dirty="0">
              <a:solidFill>
                <a:schemeClr val="bg1"/>
              </a:solidFill>
              <a:latin typeface="BM Hanna"/>
            </a:endParaRPr>
          </a:p>
        </p:txBody>
      </p:sp>
      <p:sp>
        <p:nvSpPr>
          <p:cNvPr id="25" name="TextBox 15">
            <a:extLst>
              <a:ext uri="{FF2B5EF4-FFF2-40B4-BE49-F238E27FC236}">
                <a16:creationId xmlns:a16="http://schemas.microsoft.com/office/drawing/2014/main" id="{7A02157A-B214-E246-A85F-40764399AA9F}"/>
              </a:ext>
            </a:extLst>
          </p:cNvPr>
          <p:cNvSpPr txBox="1"/>
          <p:nvPr/>
        </p:nvSpPr>
        <p:spPr>
          <a:xfrm>
            <a:off x="13388807" y="888107"/>
            <a:ext cx="5073986" cy="820738"/>
          </a:xfrm>
          <a:prstGeom prst="rect">
            <a:avLst/>
          </a:prstGeom>
        </p:spPr>
        <p:txBody>
          <a:bodyPr lIns="0" tIns="0" rIns="0" bIns="0" rtlCol="0" anchor="t">
            <a:spAutoFit/>
          </a:bodyPr>
          <a:lstStyle/>
          <a:p>
            <a:pPr>
              <a:lnSpc>
                <a:spcPts val="6419"/>
              </a:lnSpc>
            </a:pPr>
            <a:r>
              <a:rPr lang="zh-CN" altLang="en-US" sz="5836" dirty="0">
                <a:solidFill>
                  <a:srgbClr val="334056"/>
                </a:solidFill>
                <a:latin typeface="BM Hanna"/>
              </a:rPr>
              <a:t>情绪理解</a:t>
            </a:r>
            <a:endParaRPr lang="en-US" sz="5836" dirty="0">
              <a:solidFill>
                <a:srgbClr val="334056"/>
              </a:solidFill>
              <a:latin typeface="BM Hanna"/>
            </a:endParaRPr>
          </a:p>
        </p:txBody>
      </p:sp>
      <p:sp>
        <p:nvSpPr>
          <p:cNvPr id="26" name="TextBox 16">
            <a:extLst>
              <a:ext uri="{FF2B5EF4-FFF2-40B4-BE49-F238E27FC236}">
                <a16:creationId xmlns:a16="http://schemas.microsoft.com/office/drawing/2014/main" id="{762FC208-2F75-6F4E-BBFF-75F3E8798320}"/>
              </a:ext>
            </a:extLst>
          </p:cNvPr>
          <p:cNvSpPr txBox="1"/>
          <p:nvPr/>
        </p:nvSpPr>
        <p:spPr>
          <a:xfrm>
            <a:off x="8065796" y="3619500"/>
            <a:ext cx="5745086" cy="448841"/>
          </a:xfrm>
          <a:prstGeom prst="rect">
            <a:avLst/>
          </a:prstGeom>
          <a:noFill/>
        </p:spPr>
        <p:txBody>
          <a:bodyPr wrap="square" lIns="0" tIns="0" rIns="0" bIns="0" rtlCol="0" anchor="t">
            <a:spAutoFit/>
          </a:bodyPr>
          <a:lstStyle/>
          <a:p>
            <a:pPr marL="690881" lvl="1" indent="-345440" algn="l">
              <a:lnSpc>
                <a:spcPts val="3488"/>
              </a:lnSpc>
              <a:buFont typeface="Arial"/>
              <a:buChar char="•"/>
            </a:pPr>
            <a:r>
              <a:rPr lang="zh-CN" altLang="en-US" sz="3200" dirty="0">
                <a:solidFill>
                  <a:srgbClr val="433F8C"/>
                </a:solidFill>
                <a:latin typeface="Bryndan Write"/>
              </a:rPr>
              <a:t>我们听到和看到的情况</a:t>
            </a:r>
            <a:endParaRPr lang="en-US" sz="3200" dirty="0">
              <a:solidFill>
                <a:srgbClr val="1A1937"/>
              </a:solidFill>
              <a:latin typeface="Bryndan Write"/>
            </a:endParaRPr>
          </a:p>
        </p:txBody>
      </p:sp>
      <p:sp>
        <p:nvSpPr>
          <p:cNvPr id="27" name="TextBox 16">
            <a:extLst>
              <a:ext uri="{FF2B5EF4-FFF2-40B4-BE49-F238E27FC236}">
                <a16:creationId xmlns:a16="http://schemas.microsoft.com/office/drawing/2014/main" id="{F8C68739-FDF5-F243-86A3-0201F5C19D0E}"/>
              </a:ext>
            </a:extLst>
          </p:cNvPr>
          <p:cNvSpPr txBox="1"/>
          <p:nvPr/>
        </p:nvSpPr>
        <p:spPr>
          <a:xfrm>
            <a:off x="8065796" y="5834748"/>
            <a:ext cx="5745086" cy="448841"/>
          </a:xfrm>
          <a:prstGeom prst="rect">
            <a:avLst/>
          </a:prstGeom>
          <a:noFill/>
        </p:spPr>
        <p:txBody>
          <a:bodyPr wrap="square" lIns="0" tIns="0" rIns="0" bIns="0" rtlCol="0" anchor="t">
            <a:spAutoFit/>
          </a:bodyPr>
          <a:lstStyle/>
          <a:p>
            <a:pPr marL="690881" lvl="1" indent="-345440" algn="l">
              <a:lnSpc>
                <a:spcPts val="3488"/>
              </a:lnSpc>
              <a:buFont typeface="Arial"/>
              <a:buChar char="•"/>
            </a:pPr>
            <a:r>
              <a:rPr lang="zh-CN" altLang="en-US" sz="3200" dirty="0">
                <a:solidFill>
                  <a:srgbClr val="433F8C"/>
                </a:solidFill>
                <a:latin typeface="Bryndan Write"/>
              </a:rPr>
              <a:t>帮助他们度过情绪化的时刻</a:t>
            </a:r>
            <a:endParaRPr lang="en-US" sz="3200" dirty="0">
              <a:solidFill>
                <a:srgbClr val="1A1937"/>
              </a:solidFill>
              <a:latin typeface="Bryndan Write"/>
            </a:endParaRPr>
          </a:p>
        </p:txBody>
      </p:sp>
      <p:sp>
        <p:nvSpPr>
          <p:cNvPr id="28" name="TextBox 16">
            <a:extLst>
              <a:ext uri="{FF2B5EF4-FFF2-40B4-BE49-F238E27FC236}">
                <a16:creationId xmlns:a16="http://schemas.microsoft.com/office/drawing/2014/main" id="{AAD8B3E7-1C4E-D24A-93EA-A37AFAF77589}"/>
              </a:ext>
            </a:extLst>
          </p:cNvPr>
          <p:cNvSpPr txBox="1"/>
          <p:nvPr/>
        </p:nvSpPr>
        <p:spPr>
          <a:xfrm>
            <a:off x="8065796" y="7526037"/>
            <a:ext cx="5745086" cy="448841"/>
          </a:xfrm>
          <a:prstGeom prst="rect">
            <a:avLst/>
          </a:prstGeom>
          <a:noFill/>
        </p:spPr>
        <p:txBody>
          <a:bodyPr wrap="square" lIns="0" tIns="0" rIns="0" bIns="0" rtlCol="0" anchor="t">
            <a:spAutoFit/>
          </a:bodyPr>
          <a:lstStyle/>
          <a:p>
            <a:pPr marL="690881" lvl="1" indent="-345440" algn="l">
              <a:lnSpc>
                <a:spcPts val="3488"/>
              </a:lnSpc>
              <a:buFont typeface="Arial"/>
              <a:buChar char="•"/>
            </a:pPr>
            <a:r>
              <a:rPr lang="zh-CN" altLang="en-US" sz="3200" dirty="0">
                <a:solidFill>
                  <a:srgbClr val="423F8C"/>
                </a:solidFill>
                <a:latin typeface="Bryndan Write"/>
              </a:rPr>
              <a:t>鼓励开放式沟通</a:t>
            </a:r>
            <a:endParaRPr lang="en-US" sz="3200" dirty="0">
              <a:solidFill>
                <a:srgbClr val="423F8C"/>
              </a:solidFill>
              <a:latin typeface="Bryndan Write"/>
            </a:endParaRPr>
          </a:p>
        </p:txBody>
      </p:sp>
      <p:sp>
        <p:nvSpPr>
          <p:cNvPr id="29" name="TextBox 16">
            <a:extLst>
              <a:ext uri="{FF2B5EF4-FFF2-40B4-BE49-F238E27FC236}">
                <a16:creationId xmlns:a16="http://schemas.microsoft.com/office/drawing/2014/main" id="{0906ACA2-DB68-6846-86AE-718D6882E9A2}"/>
              </a:ext>
            </a:extLst>
          </p:cNvPr>
          <p:cNvSpPr txBox="1"/>
          <p:nvPr/>
        </p:nvSpPr>
        <p:spPr>
          <a:xfrm>
            <a:off x="8065796" y="9294922"/>
            <a:ext cx="5745086" cy="448841"/>
          </a:xfrm>
          <a:prstGeom prst="rect">
            <a:avLst/>
          </a:prstGeom>
          <a:noFill/>
        </p:spPr>
        <p:txBody>
          <a:bodyPr wrap="square" lIns="0" tIns="0" rIns="0" bIns="0" rtlCol="0" anchor="t">
            <a:spAutoFit/>
          </a:bodyPr>
          <a:lstStyle/>
          <a:p>
            <a:pPr marL="690881" lvl="1" indent="-345440" algn="l">
              <a:lnSpc>
                <a:spcPts val="3488"/>
              </a:lnSpc>
              <a:buFont typeface="Arial"/>
              <a:buChar char="•"/>
            </a:pPr>
            <a:r>
              <a:rPr lang="zh-CN" altLang="en-US" sz="3200" dirty="0">
                <a:solidFill>
                  <a:srgbClr val="433F8C"/>
                </a:solidFill>
                <a:latin typeface="Bryndan Write"/>
              </a:rPr>
              <a:t>无指责的空间</a:t>
            </a:r>
            <a:endParaRPr lang="en-US" sz="3200" dirty="0">
              <a:solidFill>
                <a:srgbClr val="1A1937"/>
              </a:solidFill>
              <a:latin typeface="Bryndan Writ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141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07943" y="891609"/>
            <a:ext cx="8657647" cy="9395391"/>
          </a:xfrm>
          <a:prstGeom prst="rect">
            <a:avLst/>
          </a:prstGeom>
        </p:spPr>
      </p:pic>
      <p:sp>
        <p:nvSpPr>
          <p:cNvPr id="3" name="TextBox 3"/>
          <p:cNvSpPr txBox="1"/>
          <p:nvPr/>
        </p:nvSpPr>
        <p:spPr>
          <a:xfrm>
            <a:off x="4889614" y="1019175"/>
            <a:ext cx="6616585" cy="1077218"/>
          </a:xfrm>
          <a:prstGeom prst="rect">
            <a:avLst/>
          </a:prstGeom>
        </p:spPr>
        <p:txBody>
          <a:bodyPr wrap="square" lIns="0" tIns="0" rIns="0" bIns="0" rtlCol="0" anchor="t">
            <a:spAutoFit/>
          </a:bodyPr>
          <a:lstStyle/>
          <a:p>
            <a:pPr marL="800569" lvl="1" indent="-400284" algn="l">
              <a:lnSpc>
                <a:spcPts val="4190"/>
              </a:lnSpc>
              <a:buFont typeface="Arial"/>
              <a:buChar char="•"/>
            </a:pPr>
            <a:r>
              <a:rPr lang="en-US" sz="3708" dirty="0">
                <a:solidFill>
                  <a:srgbClr val="D29A7C"/>
                </a:solidFill>
                <a:latin typeface="Bryndan Write"/>
              </a:rPr>
              <a:t>Observe and make note of your children's emotions.</a:t>
            </a:r>
          </a:p>
        </p:txBody>
      </p:sp>
      <p:sp>
        <p:nvSpPr>
          <p:cNvPr id="14" name="TextBox 3">
            <a:extLst>
              <a:ext uri="{FF2B5EF4-FFF2-40B4-BE49-F238E27FC236}">
                <a16:creationId xmlns:a16="http://schemas.microsoft.com/office/drawing/2014/main" id="{76F456A5-3044-BC41-B4AF-0018ED194612}"/>
              </a:ext>
            </a:extLst>
          </p:cNvPr>
          <p:cNvSpPr txBox="1"/>
          <p:nvPr/>
        </p:nvSpPr>
        <p:spPr>
          <a:xfrm>
            <a:off x="4908666" y="2741448"/>
            <a:ext cx="6186810" cy="1077218"/>
          </a:xfrm>
          <a:prstGeom prst="rect">
            <a:avLst/>
          </a:prstGeom>
        </p:spPr>
        <p:txBody>
          <a:bodyPr lIns="0" tIns="0" rIns="0" bIns="0" rtlCol="0" anchor="t">
            <a:spAutoFit/>
          </a:bodyPr>
          <a:lstStyle/>
          <a:p>
            <a:pPr marL="800569" lvl="1" indent="-400284" algn="l">
              <a:lnSpc>
                <a:spcPts val="4190"/>
              </a:lnSpc>
              <a:buFont typeface="Arial"/>
              <a:buChar char="•"/>
            </a:pPr>
            <a:r>
              <a:rPr lang="en-US" sz="3708" dirty="0">
                <a:solidFill>
                  <a:srgbClr val="D29A7C"/>
                </a:solidFill>
                <a:latin typeface="Bryndan Write"/>
              </a:rPr>
              <a:t>look for teachable moments.</a:t>
            </a:r>
          </a:p>
        </p:txBody>
      </p:sp>
      <p:sp>
        <p:nvSpPr>
          <p:cNvPr id="15" name="TextBox 3">
            <a:extLst>
              <a:ext uri="{FF2B5EF4-FFF2-40B4-BE49-F238E27FC236}">
                <a16:creationId xmlns:a16="http://schemas.microsoft.com/office/drawing/2014/main" id="{45BCC561-BE2D-0146-B350-9767C751CBDF}"/>
              </a:ext>
            </a:extLst>
          </p:cNvPr>
          <p:cNvSpPr txBox="1"/>
          <p:nvPr/>
        </p:nvSpPr>
        <p:spPr>
          <a:xfrm>
            <a:off x="4889615" y="4497181"/>
            <a:ext cx="6186810" cy="538609"/>
          </a:xfrm>
          <a:prstGeom prst="rect">
            <a:avLst/>
          </a:prstGeom>
        </p:spPr>
        <p:txBody>
          <a:bodyPr lIns="0" tIns="0" rIns="0" bIns="0" rtlCol="0" anchor="t">
            <a:spAutoFit/>
          </a:bodyPr>
          <a:lstStyle/>
          <a:p>
            <a:pPr marL="800569" lvl="1" indent="-400284" algn="l">
              <a:lnSpc>
                <a:spcPts val="4190"/>
              </a:lnSpc>
              <a:buFont typeface="Arial"/>
              <a:buChar char="•"/>
            </a:pPr>
            <a:r>
              <a:rPr lang="en-US" sz="3708" dirty="0">
                <a:solidFill>
                  <a:srgbClr val="D29A7C"/>
                </a:solidFill>
                <a:latin typeface="Bryndan Write"/>
              </a:rPr>
              <a:t>Respond with empathy.</a:t>
            </a:r>
          </a:p>
        </p:txBody>
      </p:sp>
      <p:sp>
        <p:nvSpPr>
          <p:cNvPr id="16" name="TextBox 3">
            <a:extLst>
              <a:ext uri="{FF2B5EF4-FFF2-40B4-BE49-F238E27FC236}">
                <a16:creationId xmlns:a16="http://schemas.microsoft.com/office/drawing/2014/main" id="{9F6E7577-ABFD-B34B-9290-DCE6D9CCDEDD}"/>
              </a:ext>
            </a:extLst>
          </p:cNvPr>
          <p:cNvSpPr txBox="1"/>
          <p:nvPr/>
        </p:nvSpPr>
        <p:spPr>
          <a:xfrm>
            <a:off x="4889615" y="6153968"/>
            <a:ext cx="6186810" cy="1077218"/>
          </a:xfrm>
          <a:prstGeom prst="rect">
            <a:avLst/>
          </a:prstGeom>
        </p:spPr>
        <p:txBody>
          <a:bodyPr lIns="0" tIns="0" rIns="0" bIns="0" rtlCol="0" anchor="t">
            <a:spAutoFit/>
          </a:bodyPr>
          <a:lstStyle/>
          <a:p>
            <a:pPr marL="800569" lvl="1" indent="-400284" algn="l">
              <a:lnSpc>
                <a:spcPts val="4190"/>
              </a:lnSpc>
              <a:buFont typeface="Arial"/>
              <a:buChar char="•"/>
            </a:pPr>
            <a:r>
              <a:rPr lang="en-US" sz="3708" dirty="0">
                <a:solidFill>
                  <a:srgbClr val="D29A7C"/>
                </a:solidFill>
                <a:latin typeface="Bryndan Write"/>
              </a:rPr>
              <a:t>Help children label their different emotions.</a:t>
            </a:r>
          </a:p>
        </p:txBody>
      </p:sp>
      <p:sp>
        <p:nvSpPr>
          <p:cNvPr id="17" name="TextBox 7">
            <a:extLst>
              <a:ext uri="{FF2B5EF4-FFF2-40B4-BE49-F238E27FC236}">
                <a16:creationId xmlns:a16="http://schemas.microsoft.com/office/drawing/2014/main" id="{0E7C75AA-206B-4542-ABCB-EE893DFCC858}"/>
              </a:ext>
            </a:extLst>
          </p:cNvPr>
          <p:cNvSpPr txBox="1"/>
          <p:nvPr/>
        </p:nvSpPr>
        <p:spPr>
          <a:xfrm>
            <a:off x="11901327" y="1019175"/>
            <a:ext cx="6005673" cy="538609"/>
          </a:xfrm>
          <a:prstGeom prst="rect">
            <a:avLst/>
          </a:prstGeom>
        </p:spPr>
        <p:txBody>
          <a:bodyPr lIns="0" tIns="0" rIns="0" bIns="0" rtlCol="0" anchor="t">
            <a:spAutoFit/>
          </a:bodyPr>
          <a:lstStyle/>
          <a:p>
            <a:pPr marL="800569" lvl="1" indent="-400284" algn="l">
              <a:lnSpc>
                <a:spcPts val="4190"/>
              </a:lnSpc>
              <a:buFont typeface="Arial"/>
              <a:buChar char="•"/>
            </a:pPr>
            <a:r>
              <a:rPr lang="zh-CN" altLang="en-US" sz="3708" dirty="0">
                <a:solidFill>
                  <a:srgbClr val="DFB39A"/>
                </a:solidFill>
                <a:latin typeface="Bryndan Write"/>
              </a:rPr>
              <a:t>觉察和记录孩子的情绪</a:t>
            </a:r>
            <a:endParaRPr lang="en-US" sz="3708" dirty="0">
              <a:solidFill>
                <a:srgbClr val="DFB39A"/>
              </a:solidFill>
              <a:latin typeface="Bryndan Write"/>
            </a:endParaRPr>
          </a:p>
        </p:txBody>
      </p:sp>
      <p:sp>
        <p:nvSpPr>
          <p:cNvPr id="18" name="TextBox 7">
            <a:extLst>
              <a:ext uri="{FF2B5EF4-FFF2-40B4-BE49-F238E27FC236}">
                <a16:creationId xmlns:a16="http://schemas.microsoft.com/office/drawing/2014/main" id="{3B3119B2-5DBA-4E49-933D-5FD21F05050C}"/>
              </a:ext>
            </a:extLst>
          </p:cNvPr>
          <p:cNvSpPr txBox="1"/>
          <p:nvPr/>
        </p:nvSpPr>
        <p:spPr>
          <a:xfrm>
            <a:off x="11901327" y="2741448"/>
            <a:ext cx="6005673" cy="538609"/>
          </a:xfrm>
          <a:prstGeom prst="rect">
            <a:avLst/>
          </a:prstGeom>
        </p:spPr>
        <p:txBody>
          <a:bodyPr lIns="0" tIns="0" rIns="0" bIns="0" rtlCol="0" anchor="t">
            <a:spAutoFit/>
          </a:bodyPr>
          <a:lstStyle/>
          <a:p>
            <a:pPr marL="800569" lvl="1" indent="-400284" algn="l">
              <a:lnSpc>
                <a:spcPts val="4190"/>
              </a:lnSpc>
              <a:buFont typeface="Arial"/>
              <a:buChar char="•"/>
            </a:pPr>
            <a:r>
              <a:rPr lang="zh-CN" altLang="en-US" sz="3708" dirty="0">
                <a:solidFill>
                  <a:srgbClr val="DFB39A"/>
                </a:solidFill>
                <a:latin typeface="Bryndan Write"/>
              </a:rPr>
              <a:t>寻找教育时刻</a:t>
            </a:r>
            <a:endParaRPr lang="en-US" sz="3708" dirty="0">
              <a:solidFill>
                <a:srgbClr val="DFB39A"/>
              </a:solidFill>
              <a:latin typeface="Bryndan Write"/>
            </a:endParaRPr>
          </a:p>
        </p:txBody>
      </p:sp>
      <p:sp>
        <p:nvSpPr>
          <p:cNvPr id="19" name="TextBox 7">
            <a:extLst>
              <a:ext uri="{FF2B5EF4-FFF2-40B4-BE49-F238E27FC236}">
                <a16:creationId xmlns:a16="http://schemas.microsoft.com/office/drawing/2014/main" id="{315129AA-CA96-0D48-AE1E-81A0E62D0126}"/>
              </a:ext>
            </a:extLst>
          </p:cNvPr>
          <p:cNvSpPr txBox="1"/>
          <p:nvPr/>
        </p:nvSpPr>
        <p:spPr>
          <a:xfrm>
            <a:off x="11901327" y="4463721"/>
            <a:ext cx="6005673" cy="538609"/>
          </a:xfrm>
          <a:prstGeom prst="rect">
            <a:avLst/>
          </a:prstGeom>
        </p:spPr>
        <p:txBody>
          <a:bodyPr lIns="0" tIns="0" rIns="0" bIns="0" rtlCol="0" anchor="t">
            <a:spAutoFit/>
          </a:bodyPr>
          <a:lstStyle/>
          <a:p>
            <a:pPr marL="800569" lvl="1" indent="-400284" algn="l">
              <a:lnSpc>
                <a:spcPts val="4190"/>
              </a:lnSpc>
              <a:buFont typeface="Arial"/>
              <a:buChar char="•"/>
            </a:pPr>
            <a:r>
              <a:rPr lang="zh-CN" altLang="en-US" sz="3708" b="1" dirty="0">
                <a:solidFill>
                  <a:srgbClr val="DFB39A"/>
                </a:solidFill>
                <a:latin typeface="Bryndan Write"/>
              </a:rPr>
              <a:t>共情地回应</a:t>
            </a:r>
            <a:endParaRPr lang="en-US" sz="3708" b="1" dirty="0">
              <a:solidFill>
                <a:srgbClr val="DFB39A"/>
              </a:solidFill>
              <a:latin typeface="Bryndan Write"/>
            </a:endParaRPr>
          </a:p>
        </p:txBody>
      </p:sp>
      <p:sp>
        <p:nvSpPr>
          <p:cNvPr id="20" name="TextBox 7">
            <a:extLst>
              <a:ext uri="{FF2B5EF4-FFF2-40B4-BE49-F238E27FC236}">
                <a16:creationId xmlns:a16="http://schemas.microsoft.com/office/drawing/2014/main" id="{D882A1A1-DC2E-124A-83B0-1A0653A508D0}"/>
              </a:ext>
            </a:extLst>
          </p:cNvPr>
          <p:cNvSpPr txBox="1"/>
          <p:nvPr/>
        </p:nvSpPr>
        <p:spPr>
          <a:xfrm>
            <a:off x="11901327" y="6158238"/>
            <a:ext cx="6005673" cy="538609"/>
          </a:xfrm>
          <a:prstGeom prst="rect">
            <a:avLst/>
          </a:prstGeom>
        </p:spPr>
        <p:txBody>
          <a:bodyPr lIns="0" tIns="0" rIns="0" bIns="0" rtlCol="0" anchor="t">
            <a:spAutoFit/>
          </a:bodyPr>
          <a:lstStyle/>
          <a:p>
            <a:pPr marL="800569" lvl="1" indent="-400284" algn="l">
              <a:lnSpc>
                <a:spcPts val="4190"/>
              </a:lnSpc>
              <a:buFont typeface="Arial"/>
              <a:buChar char="•"/>
            </a:pPr>
            <a:r>
              <a:rPr lang="zh-CN" altLang="en-US" sz="3708" dirty="0">
                <a:solidFill>
                  <a:srgbClr val="DFB39A"/>
                </a:solidFill>
                <a:latin typeface="Bryndan Write"/>
              </a:rPr>
              <a:t>帮助孩子标识他们的情绪</a:t>
            </a:r>
            <a:endParaRPr lang="en-US" sz="3708" dirty="0">
              <a:solidFill>
                <a:srgbClr val="DFB39A"/>
              </a:solidFill>
              <a:latin typeface="Bryndan Writ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43352" y="3539804"/>
            <a:ext cx="7515948" cy="2261870"/>
          </a:xfrm>
          <a:prstGeom prst="rect">
            <a:avLst/>
          </a:prstGeom>
        </p:spPr>
        <p:txBody>
          <a:bodyPr lIns="0" tIns="0" rIns="0" bIns="0" rtlCol="0" anchor="t">
            <a:spAutoFit/>
          </a:bodyPr>
          <a:lstStyle/>
          <a:p>
            <a:pPr algn="ctr">
              <a:lnSpc>
                <a:spcPts val="4480"/>
              </a:lnSpc>
              <a:spcBef>
                <a:spcPct val="0"/>
              </a:spcBef>
            </a:pPr>
            <a:r>
              <a:rPr lang="en-US" sz="3200">
                <a:solidFill>
                  <a:srgbClr val="D4761A"/>
                </a:solidFill>
                <a:latin typeface="Bryndan Write"/>
              </a:rPr>
              <a:t>While having a conversation with your child, their tone and posture you find disrespectful/aggressive.  What can you say and do?</a:t>
            </a:r>
          </a:p>
        </p:txBody>
      </p:sp>
      <p:sp>
        <p:nvSpPr>
          <p:cNvPr id="3" name="TextBox 3"/>
          <p:cNvSpPr txBox="1"/>
          <p:nvPr/>
        </p:nvSpPr>
        <p:spPr>
          <a:xfrm>
            <a:off x="5126807" y="1803639"/>
            <a:ext cx="8034386" cy="1058285"/>
          </a:xfrm>
          <a:prstGeom prst="rect">
            <a:avLst/>
          </a:prstGeom>
        </p:spPr>
        <p:txBody>
          <a:bodyPr lIns="0" tIns="0" rIns="0" bIns="0" rtlCol="0" anchor="t">
            <a:spAutoFit/>
          </a:bodyPr>
          <a:lstStyle/>
          <a:p>
            <a:pPr algn="ctr">
              <a:lnSpc>
                <a:spcPts val="7665"/>
              </a:lnSpc>
            </a:pPr>
            <a:r>
              <a:rPr lang="en-US" sz="8331">
                <a:solidFill>
                  <a:srgbClr val="D4761A"/>
                </a:solidFill>
                <a:latin typeface="BM Hanna"/>
              </a:rPr>
              <a:t>Activity #1</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H="1">
            <a:off x="2619278" y="569396"/>
            <a:ext cx="2971645" cy="234759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38159" y="8235863"/>
            <a:ext cx="4811682" cy="125103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2697077" y="569396"/>
            <a:ext cx="2971645" cy="2347599"/>
          </a:xfrm>
          <a:prstGeom prst="rect">
            <a:avLst/>
          </a:prstGeom>
        </p:spPr>
      </p:pic>
      <p:sp>
        <p:nvSpPr>
          <p:cNvPr id="7" name="TextBox 7"/>
          <p:cNvSpPr txBox="1"/>
          <p:nvPr/>
        </p:nvSpPr>
        <p:spPr>
          <a:xfrm>
            <a:off x="1028700" y="3539804"/>
            <a:ext cx="7598719" cy="2261870"/>
          </a:xfrm>
          <a:prstGeom prst="rect">
            <a:avLst/>
          </a:prstGeom>
        </p:spPr>
        <p:txBody>
          <a:bodyPr lIns="0" tIns="0" rIns="0" bIns="0" rtlCol="0" anchor="t">
            <a:spAutoFit/>
          </a:bodyPr>
          <a:lstStyle/>
          <a:p>
            <a:pPr algn="ctr">
              <a:lnSpc>
                <a:spcPts val="4480"/>
              </a:lnSpc>
              <a:spcBef>
                <a:spcPct val="0"/>
              </a:spcBef>
            </a:pPr>
            <a:r>
              <a:rPr lang="en-US" sz="3200">
                <a:solidFill>
                  <a:srgbClr val="D4761A"/>
                </a:solidFill>
                <a:latin typeface="Bryndan Write"/>
              </a:rPr>
              <a:t>Your 7-year-old son comes home from playing next door.  When he comes inside, he throws his coat on the floor without hanging it up.  What can you say and do?</a:t>
            </a:r>
          </a:p>
        </p:txBody>
      </p:sp>
      <p:sp>
        <p:nvSpPr>
          <p:cNvPr id="8" name="TextBox 8"/>
          <p:cNvSpPr txBox="1"/>
          <p:nvPr/>
        </p:nvSpPr>
        <p:spPr>
          <a:xfrm>
            <a:off x="9743352" y="6198571"/>
            <a:ext cx="7515948" cy="1102866"/>
          </a:xfrm>
          <a:prstGeom prst="rect">
            <a:avLst/>
          </a:prstGeom>
        </p:spPr>
        <p:txBody>
          <a:bodyPr lIns="0" tIns="0" rIns="0" bIns="0" rtlCol="0" anchor="t">
            <a:spAutoFit/>
          </a:bodyPr>
          <a:lstStyle/>
          <a:p>
            <a:pPr algn="ctr">
              <a:lnSpc>
                <a:spcPts val="4480"/>
              </a:lnSpc>
              <a:spcBef>
                <a:spcPct val="0"/>
              </a:spcBef>
            </a:pPr>
            <a:r>
              <a:rPr lang="zh-CN" altLang="en-US" sz="3200" dirty="0">
                <a:solidFill>
                  <a:srgbClr val="BC4C47"/>
                </a:solidFill>
                <a:latin typeface="Bryndan Write"/>
              </a:rPr>
              <a:t>在和孩子交谈时，他的语气和姿势让你觉得不尊重</a:t>
            </a:r>
            <a:r>
              <a:rPr lang="en-US" altLang="zh-CN" sz="3200" dirty="0">
                <a:solidFill>
                  <a:srgbClr val="BC4C47"/>
                </a:solidFill>
                <a:latin typeface="Bryndan Write"/>
              </a:rPr>
              <a:t>/</a:t>
            </a:r>
            <a:r>
              <a:rPr lang="zh-CN" altLang="en-US" sz="3200" dirty="0">
                <a:solidFill>
                  <a:srgbClr val="BC4C47"/>
                </a:solidFill>
                <a:latin typeface="Bryndan Write"/>
              </a:rPr>
              <a:t>咄咄逼人。 你会怎么说和做？</a:t>
            </a:r>
            <a:endParaRPr lang="en-US" sz="3200" dirty="0">
              <a:solidFill>
                <a:srgbClr val="BC4C47"/>
              </a:solidFill>
              <a:latin typeface="Bryndan Write"/>
            </a:endParaRPr>
          </a:p>
        </p:txBody>
      </p:sp>
      <p:sp>
        <p:nvSpPr>
          <p:cNvPr id="9" name="TextBox 9"/>
          <p:cNvSpPr txBox="1"/>
          <p:nvPr/>
        </p:nvSpPr>
        <p:spPr>
          <a:xfrm>
            <a:off x="1028700" y="6198571"/>
            <a:ext cx="7598719" cy="1679947"/>
          </a:xfrm>
          <a:prstGeom prst="rect">
            <a:avLst/>
          </a:prstGeom>
        </p:spPr>
        <p:txBody>
          <a:bodyPr lIns="0" tIns="0" rIns="0" bIns="0" rtlCol="0" anchor="t">
            <a:spAutoFit/>
          </a:bodyPr>
          <a:lstStyle/>
          <a:p>
            <a:pPr algn="ctr">
              <a:lnSpc>
                <a:spcPts val="4480"/>
              </a:lnSpc>
              <a:spcBef>
                <a:spcPct val="0"/>
              </a:spcBef>
            </a:pPr>
            <a:r>
              <a:rPr lang="zh-CN" altLang="en-US" sz="3200" dirty="0">
                <a:solidFill>
                  <a:srgbClr val="BC4C47"/>
                </a:solidFill>
                <a:latin typeface="Bryndan Write"/>
              </a:rPr>
              <a:t>你</a:t>
            </a:r>
            <a:r>
              <a:rPr lang="en-US" altLang="zh-CN" sz="3200" dirty="0">
                <a:solidFill>
                  <a:srgbClr val="BC4C47"/>
                </a:solidFill>
                <a:latin typeface="Bryndan Write"/>
              </a:rPr>
              <a:t>7</a:t>
            </a:r>
            <a:r>
              <a:rPr lang="zh-CN" altLang="en-US" sz="3200" dirty="0">
                <a:solidFill>
                  <a:srgbClr val="BC4C47"/>
                </a:solidFill>
                <a:latin typeface="Bryndan Write"/>
              </a:rPr>
              <a:t>岁的儿子从隔壁玩回来。 当他进来时，他把外套扔在地板上，没有把它挂起来。 你会怎么说和做？</a:t>
            </a:r>
            <a:endParaRPr lang="en-US" sz="3200" dirty="0">
              <a:solidFill>
                <a:srgbClr val="BC4C47"/>
              </a:solidFill>
              <a:latin typeface="Bryndan Writ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2971" y="2694844"/>
            <a:ext cx="7004093" cy="7592156"/>
          </a:xfrm>
          <a:prstGeom prst="rect">
            <a:avLst/>
          </a:prstGeom>
        </p:spPr>
      </p:pic>
      <p:sp>
        <p:nvSpPr>
          <p:cNvPr id="3" name="TextBox 3"/>
          <p:cNvSpPr txBox="1"/>
          <p:nvPr/>
        </p:nvSpPr>
        <p:spPr>
          <a:xfrm>
            <a:off x="3962400" y="493926"/>
            <a:ext cx="8915400" cy="2564805"/>
          </a:xfrm>
          <a:prstGeom prst="rect">
            <a:avLst/>
          </a:prstGeom>
        </p:spPr>
        <p:txBody>
          <a:bodyPr wrap="square" lIns="0" tIns="0" rIns="0" bIns="0" rtlCol="0" anchor="t">
            <a:spAutoFit/>
          </a:bodyPr>
          <a:lstStyle/>
          <a:p>
            <a:pPr algn="ctr">
              <a:lnSpc>
                <a:spcPts val="10010"/>
              </a:lnSpc>
            </a:pPr>
            <a:r>
              <a:rPr lang="en-US" sz="9100" dirty="0">
                <a:solidFill>
                  <a:srgbClr val="B01565"/>
                </a:solidFill>
                <a:latin typeface="BM Hanna"/>
              </a:rPr>
              <a:t>Practice Active Listening</a:t>
            </a:r>
          </a:p>
        </p:txBody>
      </p:sp>
      <p:sp>
        <p:nvSpPr>
          <p:cNvPr id="4" name="TextBox 4"/>
          <p:cNvSpPr txBox="1"/>
          <p:nvPr/>
        </p:nvSpPr>
        <p:spPr>
          <a:xfrm>
            <a:off x="5943600" y="3717040"/>
            <a:ext cx="6375139" cy="1129157"/>
          </a:xfrm>
          <a:prstGeom prst="rect">
            <a:avLst/>
          </a:prstGeom>
        </p:spPr>
        <p:txBody>
          <a:bodyPr wrap="square" lIns="0" tIns="0" rIns="0" bIns="0" rtlCol="0" anchor="t">
            <a:spAutoFit/>
          </a:bodyPr>
          <a:lstStyle/>
          <a:p>
            <a:pPr marL="820425" lvl="1" indent="-410213">
              <a:lnSpc>
                <a:spcPts val="4294"/>
              </a:lnSpc>
              <a:buFont typeface="Arial"/>
              <a:buChar char="•"/>
            </a:pPr>
            <a:r>
              <a:rPr lang="en-US" sz="3800" dirty="0">
                <a:solidFill>
                  <a:srgbClr val="EC7517"/>
                </a:solidFill>
                <a:latin typeface="Bryndan Write"/>
              </a:rPr>
              <a:t>give your full attention to your child</a:t>
            </a:r>
          </a:p>
        </p:txBody>
      </p:sp>
      <p:sp>
        <p:nvSpPr>
          <p:cNvPr id="5" name="TextBox 5"/>
          <p:cNvSpPr txBox="1"/>
          <p:nvPr/>
        </p:nvSpPr>
        <p:spPr>
          <a:xfrm>
            <a:off x="5943600" y="5184285"/>
            <a:ext cx="6998663" cy="586232"/>
          </a:xfrm>
          <a:prstGeom prst="rect">
            <a:avLst/>
          </a:prstGeom>
        </p:spPr>
        <p:txBody>
          <a:bodyPr lIns="0" tIns="0" rIns="0" bIns="0" rtlCol="0" anchor="t">
            <a:spAutoFit/>
          </a:bodyPr>
          <a:lstStyle/>
          <a:p>
            <a:pPr marL="820425" lvl="1" indent="-410213">
              <a:lnSpc>
                <a:spcPts val="4294"/>
              </a:lnSpc>
              <a:buFont typeface="Arial"/>
              <a:buChar char="•"/>
            </a:pPr>
            <a:r>
              <a:rPr lang="en-US" sz="3800" dirty="0">
                <a:solidFill>
                  <a:srgbClr val="EC7517"/>
                </a:solidFill>
                <a:latin typeface="Bryndan Write"/>
              </a:rPr>
              <a:t>make eye contact</a:t>
            </a:r>
          </a:p>
        </p:txBody>
      </p:sp>
      <p:sp>
        <p:nvSpPr>
          <p:cNvPr id="6" name="TextBox 6"/>
          <p:cNvSpPr txBox="1"/>
          <p:nvPr/>
        </p:nvSpPr>
        <p:spPr>
          <a:xfrm>
            <a:off x="5943600" y="7032925"/>
            <a:ext cx="6998663" cy="1129157"/>
          </a:xfrm>
          <a:prstGeom prst="rect">
            <a:avLst/>
          </a:prstGeom>
        </p:spPr>
        <p:txBody>
          <a:bodyPr lIns="0" tIns="0" rIns="0" bIns="0" rtlCol="0" anchor="t">
            <a:spAutoFit/>
          </a:bodyPr>
          <a:lstStyle/>
          <a:p>
            <a:pPr marL="820425" lvl="1" indent="-410213">
              <a:lnSpc>
                <a:spcPts val="4294"/>
              </a:lnSpc>
              <a:buFont typeface="Arial"/>
              <a:buChar char="•"/>
            </a:pPr>
            <a:r>
              <a:rPr lang="en-US" sz="3800">
                <a:solidFill>
                  <a:srgbClr val="EC7517"/>
                </a:solidFill>
                <a:latin typeface="Bryndan Write"/>
              </a:rPr>
              <a:t>get down on your child’s level</a:t>
            </a:r>
          </a:p>
        </p:txBody>
      </p:sp>
      <p:sp>
        <p:nvSpPr>
          <p:cNvPr id="7" name="TextBox 7"/>
          <p:cNvSpPr txBox="1"/>
          <p:nvPr/>
        </p:nvSpPr>
        <p:spPr>
          <a:xfrm>
            <a:off x="5943600" y="8500170"/>
            <a:ext cx="6998663" cy="1129157"/>
          </a:xfrm>
          <a:prstGeom prst="rect">
            <a:avLst/>
          </a:prstGeom>
        </p:spPr>
        <p:txBody>
          <a:bodyPr lIns="0" tIns="0" rIns="0" bIns="0" rtlCol="0" anchor="t">
            <a:spAutoFit/>
          </a:bodyPr>
          <a:lstStyle/>
          <a:p>
            <a:pPr marL="820425" lvl="1" indent="-410213">
              <a:lnSpc>
                <a:spcPts val="4294"/>
              </a:lnSpc>
              <a:buFont typeface="Arial"/>
              <a:buChar char="•"/>
            </a:pPr>
            <a:r>
              <a:rPr lang="en-US" sz="3800" dirty="0">
                <a:solidFill>
                  <a:srgbClr val="EC7517"/>
                </a:solidFill>
                <a:latin typeface="Bryndan Write"/>
              </a:rPr>
              <a:t>repeat back to show understanding</a:t>
            </a:r>
          </a:p>
        </p:txBody>
      </p:sp>
      <p:sp>
        <p:nvSpPr>
          <p:cNvPr id="8" name="TextBox 8"/>
          <p:cNvSpPr txBox="1"/>
          <p:nvPr/>
        </p:nvSpPr>
        <p:spPr>
          <a:xfrm>
            <a:off x="5943600" y="6108605"/>
            <a:ext cx="6998663" cy="586232"/>
          </a:xfrm>
          <a:prstGeom prst="rect">
            <a:avLst/>
          </a:prstGeom>
        </p:spPr>
        <p:txBody>
          <a:bodyPr lIns="0" tIns="0" rIns="0" bIns="0" rtlCol="0" anchor="t">
            <a:spAutoFit/>
          </a:bodyPr>
          <a:lstStyle/>
          <a:p>
            <a:pPr marL="820425" lvl="1" indent="-410213">
              <a:lnSpc>
                <a:spcPts val="4294"/>
              </a:lnSpc>
              <a:buFont typeface="Arial"/>
              <a:buChar char="•"/>
            </a:pPr>
            <a:r>
              <a:rPr lang="en-US" sz="3800">
                <a:solidFill>
                  <a:srgbClr val="EC7517"/>
                </a:solidFill>
                <a:latin typeface="Bryndan Write"/>
              </a:rPr>
              <a:t>stop doing other things</a:t>
            </a:r>
          </a:p>
        </p:txBody>
      </p:sp>
      <p:sp>
        <p:nvSpPr>
          <p:cNvPr id="14" name="TextBox 3">
            <a:extLst>
              <a:ext uri="{FF2B5EF4-FFF2-40B4-BE49-F238E27FC236}">
                <a16:creationId xmlns:a16="http://schemas.microsoft.com/office/drawing/2014/main" id="{85F8989D-EF00-574B-94BA-4BDA8DF21D1E}"/>
              </a:ext>
            </a:extLst>
          </p:cNvPr>
          <p:cNvSpPr txBox="1"/>
          <p:nvPr/>
        </p:nvSpPr>
        <p:spPr>
          <a:xfrm>
            <a:off x="13030200" y="493926"/>
            <a:ext cx="4902868" cy="2564805"/>
          </a:xfrm>
          <a:prstGeom prst="rect">
            <a:avLst/>
          </a:prstGeom>
        </p:spPr>
        <p:txBody>
          <a:bodyPr wrap="square" lIns="0" tIns="0" rIns="0" bIns="0" rtlCol="0" anchor="t">
            <a:spAutoFit/>
          </a:bodyPr>
          <a:lstStyle/>
          <a:p>
            <a:pPr algn="ctr">
              <a:lnSpc>
                <a:spcPts val="10010"/>
              </a:lnSpc>
            </a:pPr>
            <a:r>
              <a:rPr lang="zh-CN" altLang="en-US" sz="9100" dirty="0">
                <a:solidFill>
                  <a:srgbClr val="B01565"/>
                </a:solidFill>
                <a:latin typeface="BM Hanna"/>
              </a:rPr>
              <a:t>练习</a:t>
            </a:r>
            <a:endParaRPr lang="en-CA" altLang="zh-CN" sz="9100" dirty="0">
              <a:solidFill>
                <a:srgbClr val="B01565"/>
              </a:solidFill>
              <a:latin typeface="BM Hanna"/>
            </a:endParaRPr>
          </a:p>
          <a:p>
            <a:pPr algn="ctr">
              <a:lnSpc>
                <a:spcPts val="10010"/>
              </a:lnSpc>
            </a:pPr>
            <a:r>
              <a:rPr lang="zh-CN" altLang="en-US" sz="9100" dirty="0">
                <a:solidFill>
                  <a:srgbClr val="B01565"/>
                </a:solidFill>
                <a:latin typeface="BM Hanna"/>
              </a:rPr>
              <a:t>积极聆听</a:t>
            </a:r>
            <a:endParaRPr lang="en-US" sz="9100" dirty="0">
              <a:solidFill>
                <a:srgbClr val="B01565"/>
              </a:solidFill>
              <a:latin typeface="BM Hanna"/>
            </a:endParaRPr>
          </a:p>
        </p:txBody>
      </p:sp>
      <p:sp>
        <p:nvSpPr>
          <p:cNvPr id="15" name="TextBox 9">
            <a:extLst>
              <a:ext uri="{FF2B5EF4-FFF2-40B4-BE49-F238E27FC236}">
                <a16:creationId xmlns:a16="http://schemas.microsoft.com/office/drawing/2014/main" id="{131487A1-2FB3-BC42-B086-A7463B8DA6EC}"/>
              </a:ext>
            </a:extLst>
          </p:cNvPr>
          <p:cNvSpPr txBox="1"/>
          <p:nvPr/>
        </p:nvSpPr>
        <p:spPr>
          <a:xfrm>
            <a:off x="12877800" y="3717040"/>
            <a:ext cx="4902868" cy="551433"/>
          </a:xfrm>
          <a:prstGeom prst="rect">
            <a:avLst/>
          </a:prstGeom>
        </p:spPr>
        <p:txBody>
          <a:bodyPr wrap="square" lIns="0" tIns="0" rIns="0" bIns="0" rtlCol="0" anchor="t">
            <a:spAutoFit/>
          </a:bodyPr>
          <a:lstStyle/>
          <a:p>
            <a:pPr marL="820425" lvl="1" indent="-410213">
              <a:lnSpc>
                <a:spcPts val="4294"/>
              </a:lnSpc>
              <a:buFont typeface="Arial"/>
              <a:buChar char="•"/>
            </a:pPr>
            <a:r>
              <a:rPr lang="zh-CN" altLang="en-US" sz="3800" dirty="0">
                <a:solidFill>
                  <a:srgbClr val="CB4044"/>
                </a:solidFill>
                <a:latin typeface="Bryndan Write"/>
              </a:rPr>
              <a:t>给孩子全部的关注</a:t>
            </a:r>
            <a:endParaRPr lang="en-US" sz="3800" dirty="0">
              <a:solidFill>
                <a:srgbClr val="CB4044"/>
              </a:solidFill>
              <a:latin typeface="Bryndan Write"/>
            </a:endParaRPr>
          </a:p>
        </p:txBody>
      </p:sp>
      <p:sp>
        <p:nvSpPr>
          <p:cNvPr id="16" name="TextBox 10">
            <a:extLst>
              <a:ext uri="{FF2B5EF4-FFF2-40B4-BE49-F238E27FC236}">
                <a16:creationId xmlns:a16="http://schemas.microsoft.com/office/drawing/2014/main" id="{85E4AEF4-EEE4-5A46-8B99-1AD6A2D71283}"/>
              </a:ext>
            </a:extLst>
          </p:cNvPr>
          <p:cNvSpPr txBox="1"/>
          <p:nvPr/>
        </p:nvSpPr>
        <p:spPr>
          <a:xfrm>
            <a:off x="12877800" y="5184285"/>
            <a:ext cx="4660344" cy="551433"/>
          </a:xfrm>
          <a:prstGeom prst="rect">
            <a:avLst/>
          </a:prstGeom>
        </p:spPr>
        <p:txBody>
          <a:bodyPr lIns="0" tIns="0" rIns="0" bIns="0" rtlCol="0" anchor="t">
            <a:spAutoFit/>
          </a:bodyPr>
          <a:lstStyle/>
          <a:p>
            <a:pPr marL="820425" lvl="1" indent="-410213">
              <a:lnSpc>
                <a:spcPts val="4294"/>
              </a:lnSpc>
              <a:buFont typeface="Arial"/>
              <a:buChar char="•"/>
            </a:pPr>
            <a:r>
              <a:rPr lang="zh-CN" altLang="en-US" sz="3800" dirty="0">
                <a:solidFill>
                  <a:srgbClr val="CB4044"/>
                </a:solidFill>
                <a:latin typeface="Bryndan Write"/>
              </a:rPr>
              <a:t>眼神交流</a:t>
            </a:r>
            <a:endParaRPr lang="en-US" sz="3800" dirty="0">
              <a:solidFill>
                <a:srgbClr val="CB4044"/>
              </a:solidFill>
              <a:latin typeface="Bryndan Write"/>
            </a:endParaRPr>
          </a:p>
        </p:txBody>
      </p:sp>
      <p:sp>
        <p:nvSpPr>
          <p:cNvPr id="17" name="TextBox 11">
            <a:extLst>
              <a:ext uri="{FF2B5EF4-FFF2-40B4-BE49-F238E27FC236}">
                <a16:creationId xmlns:a16="http://schemas.microsoft.com/office/drawing/2014/main" id="{4B02B765-AA02-6D4D-BC3A-6B4F0078584E}"/>
              </a:ext>
            </a:extLst>
          </p:cNvPr>
          <p:cNvSpPr txBox="1"/>
          <p:nvPr/>
        </p:nvSpPr>
        <p:spPr>
          <a:xfrm>
            <a:off x="12877800" y="7032925"/>
            <a:ext cx="4660344" cy="551433"/>
          </a:xfrm>
          <a:prstGeom prst="rect">
            <a:avLst/>
          </a:prstGeom>
        </p:spPr>
        <p:txBody>
          <a:bodyPr lIns="0" tIns="0" rIns="0" bIns="0" rtlCol="0" anchor="t">
            <a:spAutoFit/>
          </a:bodyPr>
          <a:lstStyle/>
          <a:p>
            <a:pPr marL="820425" lvl="1" indent="-410213">
              <a:lnSpc>
                <a:spcPts val="4294"/>
              </a:lnSpc>
              <a:buFont typeface="Arial"/>
              <a:buChar char="•"/>
            </a:pPr>
            <a:r>
              <a:rPr lang="zh-CN" altLang="en-US" sz="3800" dirty="0">
                <a:solidFill>
                  <a:srgbClr val="CB4044"/>
                </a:solidFill>
                <a:latin typeface="Bryndan Write"/>
              </a:rPr>
              <a:t>降到孩子的高低</a:t>
            </a:r>
            <a:endParaRPr lang="en-US" sz="3800" dirty="0">
              <a:solidFill>
                <a:srgbClr val="CB4044"/>
              </a:solidFill>
              <a:latin typeface="Bryndan Write"/>
            </a:endParaRPr>
          </a:p>
        </p:txBody>
      </p:sp>
      <p:sp>
        <p:nvSpPr>
          <p:cNvPr id="18" name="TextBox 12">
            <a:extLst>
              <a:ext uri="{FF2B5EF4-FFF2-40B4-BE49-F238E27FC236}">
                <a16:creationId xmlns:a16="http://schemas.microsoft.com/office/drawing/2014/main" id="{3A02529B-0E89-7D47-9A13-BE8360B81CF7}"/>
              </a:ext>
            </a:extLst>
          </p:cNvPr>
          <p:cNvSpPr txBox="1"/>
          <p:nvPr/>
        </p:nvSpPr>
        <p:spPr>
          <a:xfrm>
            <a:off x="12877800" y="8500170"/>
            <a:ext cx="4191000" cy="1102866"/>
          </a:xfrm>
          <a:prstGeom prst="rect">
            <a:avLst/>
          </a:prstGeom>
        </p:spPr>
        <p:txBody>
          <a:bodyPr wrap="square" lIns="0" tIns="0" rIns="0" bIns="0" rtlCol="0" anchor="t">
            <a:spAutoFit/>
          </a:bodyPr>
          <a:lstStyle/>
          <a:p>
            <a:pPr marL="820425" lvl="1" indent="-410213">
              <a:lnSpc>
                <a:spcPts val="4294"/>
              </a:lnSpc>
              <a:buFont typeface="Arial"/>
              <a:buChar char="•"/>
            </a:pPr>
            <a:r>
              <a:rPr lang="zh-CN" altLang="en-US" sz="3800" dirty="0">
                <a:solidFill>
                  <a:srgbClr val="CB4044"/>
                </a:solidFill>
                <a:latin typeface="Bryndan Write"/>
              </a:rPr>
              <a:t>复述和回应，以表示理解</a:t>
            </a:r>
            <a:endParaRPr lang="en-US" sz="3800" dirty="0">
              <a:solidFill>
                <a:srgbClr val="CB4044"/>
              </a:solidFill>
              <a:latin typeface="Bryndan Write"/>
            </a:endParaRPr>
          </a:p>
        </p:txBody>
      </p:sp>
      <p:sp>
        <p:nvSpPr>
          <p:cNvPr id="19" name="TextBox 13">
            <a:extLst>
              <a:ext uri="{FF2B5EF4-FFF2-40B4-BE49-F238E27FC236}">
                <a16:creationId xmlns:a16="http://schemas.microsoft.com/office/drawing/2014/main" id="{DDB335AF-70A5-3E48-A77A-030D9024387F}"/>
              </a:ext>
            </a:extLst>
          </p:cNvPr>
          <p:cNvSpPr txBox="1"/>
          <p:nvPr/>
        </p:nvSpPr>
        <p:spPr>
          <a:xfrm>
            <a:off x="12877800" y="6108605"/>
            <a:ext cx="4660344" cy="551433"/>
          </a:xfrm>
          <a:prstGeom prst="rect">
            <a:avLst/>
          </a:prstGeom>
        </p:spPr>
        <p:txBody>
          <a:bodyPr lIns="0" tIns="0" rIns="0" bIns="0" rtlCol="0" anchor="t">
            <a:spAutoFit/>
          </a:bodyPr>
          <a:lstStyle/>
          <a:p>
            <a:pPr marL="820425" lvl="1" indent="-410213">
              <a:lnSpc>
                <a:spcPts val="4294"/>
              </a:lnSpc>
              <a:buFont typeface="Arial"/>
              <a:buChar char="•"/>
            </a:pPr>
            <a:r>
              <a:rPr lang="zh-CN" altLang="en-US" sz="3800" dirty="0">
                <a:solidFill>
                  <a:srgbClr val="CB4044"/>
                </a:solidFill>
                <a:latin typeface="Bryndan Write"/>
              </a:rPr>
              <a:t>停下在做的事</a:t>
            </a:r>
            <a:endParaRPr lang="en-US" sz="3800" dirty="0">
              <a:solidFill>
                <a:srgbClr val="CB4044"/>
              </a:solidFill>
              <a:latin typeface="Bryndan Writ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28819" y="2080923"/>
            <a:ext cx="11152451" cy="2379599"/>
          </a:xfrm>
          <a:prstGeom prst="rect">
            <a:avLst/>
          </a:prstGeom>
        </p:spPr>
        <p:txBody>
          <a:bodyPr lIns="0" tIns="0" rIns="0" bIns="0" rtlCol="0" anchor="t">
            <a:spAutoFit/>
          </a:bodyPr>
          <a:lstStyle/>
          <a:p>
            <a:pPr>
              <a:lnSpc>
                <a:spcPts val="4633"/>
              </a:lnSpc>
            </a:pPr>
            <a:r>
              <a:rPr lang="en-US" sz="4100">
                <a:solidFill>
                  <a:srgbClr val="EC7517"/>
                </a:solidFill>
                <a:latin typeface="Bryndan Write"/>
              </a:rPr>
              <a:t>“It seems like you are sad about your friend taking your favourite toy.” Your daughter continues to cry, nods her head, and says that she thinks her friend will break the toy. </a:t>
            </a:r>
          </a:p>
        </p:txBody>
      </p:sp>
      <p:grpSp>
        <p:nvGrpSpPr>
          <p:cNvPr id="3" name="Group 3"/>
          <p:cNvGrpSpPr/>
          <p:nvPr/>
        </p:nvGrpSpPr>
        <p:grpSpPr>
          <a:xfrm>
            <a:off x="3107389" y="7030685"/>
            <a:ext cx="3007569" cy="3256315"/>
            <a:chOff x="0" y="0"/>
            <a:chExt cx="4010092" cy="4341754"/>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4010092" cy="4341754"/>
            </a:xfrm>
            <a:prstGeom prst="rect">
              <a:avLst/>
            </a:prstGeom>
          </p:spPr>
        </p:pic>
        <p:grpSp>
          <p:nvGrpSpPr>
            <p:cNvPr id="5" name="Group 5"/>
            <p:cNvGrpSpPr/>
            <p:nvPr/>
          </p:nvGrpSpPr>
          <p:grpSpPr>
            <a:xfrm rot="-5400000">
              <a:off x="1809630" y="2094656"/>
              <a:ext cx="391272" cy="543712"/>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6454"/>
              </a:solidFill>
            </p:spPr>
          </p:sp>
        </p:grpSp>
        <p:grpSp>
          <p:nvGrpSpPr>
            <p:cNvPr id="7" name="Group 7"/>
            <p:cNvGrpSpPr/>
            <p:nvPr/>
          </p:nvGrpSpPr>
          <p:grpSpPr>
            <a:xfrm rot="-5400000">
              <a:off x="1809410" y="2202917"/>
              <a:ext cx="391272" cy="543712"/>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3A26"/>
              </a:solidFill>
            </p:spPr>
          </p:sp>
        </p:grpSp>
      </p:grpSp>
      <p:grpSp>
        <p:nvGrpSpPr>
          <p:cNvPr id="9" name="Group 9"/>
          <p:cNvGrpSpPr/>
          <p:nvPr/>
        </p:nvGrpSpPr>
        <p:grpSpPr>
          <a:xfrm>
            <a:off x="-764051" y="5764421"/>
            <a:ext cx="3946279" cy="4522579"/>
            <a:chOff x="0" y="0"/>
            <a:chExt cx="5261705" cy="6030105"/>
          </a:xfrm>
        </p:grpSpPr>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5416"/>
            <a:stretch>
              <a:fillRect/>
            </a:stretch>
          </p:blipFill>
          <p:spPr>
            <a:xfrm>
              <a:off x="0" y="0"/>
              <a:ext cx="5261705" cy="6030105"/>
            </a:xfrm>
            <a:prstGeom prst="rect">
              <a:avLst/>
            </a:prstGeom>
          </p:spPr>
        </p:pic>
        <p:grpSp>
          <p:nvGrpSpPr>
            <p:cNvPr id="11" name="Group 11"/>
            <p:cNvGrpSpPr/>
            <p:nvPr/>
          </p:nvGrpSpPr>
          <p:grpSpPr>
            <a:xfrm>
              <a:off x="2250271" y="2338712"/>
              <a:ext cx="280127" cy="28012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141F"/>
              </a:solidFill>
            </p:spPr>
          </p:sp>
        </p:grpSp>
        <p:grpSp>
          <p:nvGrpSpPr>
            <p:cNvPr id="13" name="Group 13"/>
            <p:cNvGrpSpPr/>
            <p:nvPr/>
          </p:nvGrpSpPr>
          <p:grpSpPr>
            <a:xfrm>
              <a:off x="3203264" y="2338712"/>
              <a:ext cx="280127" cy="28012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141F"/>
              </a:solidFill>
            </p:spPr>
          </p:sp>
        </p:grpSp>
      </p:grpSp>
      <p:sp>
        <p:nvSpPr>
          <p:cNvPr id="15" name="TextBox 15"/>
          <p:cNvSpPr txBox="1"/>
          <p:nvPr/>
        </p:nvSpPr>
        <p:spPr>
          <a:xfrm>
            <a:off x="6628819" y="659031"/>
            <a:ext cx="12344494" cy="1118241"/>
          </a:xfrm>
          <a:prstGeom prst="rect">
            <a:avLst/>
          </a:prstGeom>
        </p:spPr>
        <p:txBody>
          <a:bodyPr lIns="0" tIns="0" rIns="0" bIns="0" rtlCol="0" anchor="t">
            <a:spAutoFit/>
          </a:bodyPr>
          <a:lstStyle/>
          <a:p>
            <a:pPr>
              <a:lnSpc>
                <a:spcPts val="8580"/>
              </a:lnSpc>
            </a:pPr>
            <a:r>
              <a:rPr lang="en-US" sz="7800">
                <a:solidFill>
                  <a:srgbClr val="B01565"/>
                </a:solidFill>
                <a:latin typeface="BM Hanna"/>
              </a:rPr>
              <a:t>Practice Active Listening:</a:t>
            </a:r>
          </a:p>
        </p:txBody>
      </p:sp>
      <p:sp>
        <p:nvSpPr>
          <p:cNvPr id="16" name="TextBox 16"/>
          <p:cNvSpPr txBox="1"/>
          <p:nvPr/>
        </p:nvSpPr>
        <p:spPr>
          <a:xfrm>
            <a:off x="355549" y="573306"/>
            <a:ext cx="5668176" cy="5394833"/>
          </a:xfrm>
          <a:prstGeom prst="rect">
            <a:avLst/>
          </a:prstGeom>
        </p:spPr>
        <p:txBody>
          <a:bodyPr lIns="0" tIns="0" rIns="0" bIns="0" rtlCol="0" anchor="t">
            <a:spAutoFit/>
          </a:bodyPr>
          <a:lstStyle/>
          <a:p>
            <a:pPr algn="ctr">
              <a:lnSpc>
                <a:spcPts val="5311"/>
              </a:lnSpc>
            </a:pPr>
            <a:r>
              <a:rPr lang="en-US" sz="4700">
                <a:solidFill>
                  <a:srgbClr val="50393D"/>
                </a:solidFill>
                <a:latin typeface="Bryndan Write"/>
              </a:rPr>
              <a:t>You pick up your daughter from preschool. She is crying and tells you that her friend took her favorite toy and stuck out his tongue at her. </a:t>
            </a:r>
          </a:p>
        </p:txBody>
      </p:sp>
      <p:sp>
        <p:nvSpPr>
          <p:cNvPr id="17" name="TextBox 17"/>
          <p:cNvSpPr txBox="1"/>
          <p:nvPr/>
        </p:nvSpPr>
        <p:spPr>
          <a:xfrm>
            <a:off x="6628819" y="4961535"/>
            <a:ext cx="11152451" cy="2379599"/>
          </a:xfrm>
          <a:prstGeom prst="rect">
            <a:avLst/>
          </a:prstGeom>
        </p:spPr>
        <p:txBody>
          <a:bodyPr lIns="0" tIns="0" rIns="0" bIns="0" rtlCol="0" anchor="t">
            <a:spAutoFit/>
          </a:bodyPr>
          <a:lstStyle/>
          <a:p>
            <a:pPr>
              <a:lnSpc>
                <a:spcPts val="4633"/>
              </a:lnSpc>
            </a:pPr>
            <a:r>
              <a:rPr lang="en-US" sz="4100">
                <a:solidFill>
                  <a:srgbClr val="EC7517"/>
                </a:solidFill>
                <a:latin typeface="Bryndan Write"/>
              </a:rPr>
              <a:t>“So you are scared that your friend might break your toy?” As she calms down, you and your daughter continue to talk, so that she knows that it is okay to be upset. </a:t>
            </a:r>
          </a:p>
        </p:txBody>
      </p:sp>
      <p:sp>
        <p:nvSpPr>
          <p:cNvPr id="18" name="TextBox 18"/>
          <p:cNvSpPr txBox="1"/>
          <p:nvPr/>
        </p:nvSpPr>
        <p:spPr>
          <a:xfrm>
            <a:off x="6628819" y="7842147"/>
            <a:ext cx="11152451" cy="1217549"/>
          </a:xfrm>
          <a:prstGeom prst="rect">
            <a:avLst/>
          </a:prstGeom>
        </p:spPr>
        <p:txBody>
          <a:bodyPr lIns="0" tIns="0" rIns="0" bIns="0" rtlCol="0" anchor="t">
            <a:spAutoFit/>
          </a:bodyPr>
          <a:lstStyle/>
          <a:p>
            <a:pPr>
              <a:lnSpc>
                <a:spcPts val="4633"/>
              </a:lnSpc>
            </a:pPr>
            <a:r>
              <a:rPr lang="en-US" sz="4100">
                <a:solidFill>
                  <a:srgbClr val="EC7517"/>
                </a:solidFill>
                <a:latin typeface="Bryndan Write"/>
              </a:rPr>
              <a:t>She has begun to learn how to label and cope with her feelings by talking to someone.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107389" y="7030685"/>
            <a:ext cx="3007569" cy="3256315"/>
            <a:chOff x="0" y="0"/>
            <a:chExt cx="4010092" cy="4341754"/>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4010092" cy="4341754"/>
            </a:xfrm>
            <a:prstGeom prst="rect">
              <a:avLst/>
            </a:prstGeom>
          </p:spPr>
        </p:pic>
        <p:grpSp>
          <p:nvGrpSpPr>
            <p:cNvPr id="5" name="Group 5"/>
            <p:cNvGrpSpPr/>
            <p:nvPr/>
          </p:nvGrpSpPr>
          <p:grpSpPr>
            <a:xfrm rot="-5400000">
              <a:off x="1809630" y="2094656"/>
              <a:ext cx="391272" cy="543712"/>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66454"/>
              </a:solidFill>
            </p:spPr>
          </p:sp>
        </p:grpSp>
        <p:grpSp>
          <p:nvGrpSpPr>
            <p:cNvPr id="7" name="Group 7"/>
            <p:cNvGrpSpPr/>
            <p:nvPr/>
          </p:nvGrpSpPr>
          <p:grpSpPr>
            <a:xfrm rot="-5400000">
              <a:off x="1809410" y="2202917"/>
              <a:ext cx="391272" cy="543712"/>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3A26"/>
              </a:solidFill>
            </p:spPr>
          </p:sp>
        </p:grpSp>
      </p:grpSp>
      <p:grpSp>
        <p:nvGrpSpPr>
          <p:cNvPr id="9" name="Group 9"/>
          <p:cNvGrpSpPr/>
          <p:nvPr/>
        </p:nvGrpSpPr>
        <p:grpSpPr>
          <a:xfrm>
            <a:off x="-764051" y="5764421"/>
            <a:ext cx="3946279" cy="4522579"/>
            <a:chOff x="0" y="0"/>
            <a:chExt cx="5261705" cy="6030105"/>
          </a:xfrm>
        </p:grpSpPr>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5416"/>
            <a:stretch>
              <a:fillRect/>
            </a:stretch>
          </p:blipFill>
          <p:spPr>
            <a:xfrm>
              <a:off x="0" y="0"/>
              <a:ext cx="5261705" cy="6030105"/>
            </a:xfrm>
            <a:prstGeom prst="rect">
              <a:avLst/>
            </a:prstGeom>
          </p:spPr>
        </p:pic>
        <p:grpSp>
          <p:nvGrpSpPr>
            <p:cNvPr id="11" name="Group 11"/>
            <p:cNvGrpSpPr/>
            <p:nvPr/>
          </p:nvGrpSpPr>
          <p:grpSpPr>
            <a:xfrm>
              <a:off x="2250271" y="2338712"/>
              <a:ext cx="280127" cy="28012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141F"/>
              </a:solidFill>
            </p:spPr>
          </p:sp>
        </p:grpSp>
        <p:grpSp>
          <p:nvGrpSpPr>
            <p:cNvPr id="13" name="Group 13"/>
            <p:cNvGrpSpPr/>
            <p:nvPr/>
          </p:nvGrpSpPr>
          <p:grpSpPr>
            <a:xfrm>
              <a:off x="3203264" y="2338712"/>
              <a:ext cx="280127" cy="280127"/>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141F"/>
              </a:solidFill>
            </p:spPr>
          </p:sp>
        </p:grpSp>
      </p:grpSp>
      <p:sp>
        <p:nvSpPr>
          <p:cNvPr id="16" name="TextBox 16"/>
          <p:cNvSpPr txBox="1"/>
          <p:nvPr/>
        </p:nvSpPr>
        <p:spPr>
          <a:xfrm>
            <a:off x="355549" y="573306"/>
            <a:ext cx="5668176" cy="3616375"/>
          </a:xfrm>
          <a:prstGeom prst="rect">
            <a:avLst/>
          </a:prstGeom>
        </p:spPr>
        <p:txBody>
          <a:bodyPr lIns="0" tIns="0" rIns="0" bIns="0" rtlCol="0" anchor="t">
            <a:spAutoFit/>
          </a:bodyPr>
          <a:lstStyle/>
          <a:p>
            <a:pPr algn="ctr"/>
            <a:r>
              <a:rPr lang="zh-CN" altLang="en-US" sz="4700" dirty="0">
                <a:solidFill>
                  <a:srgbClr val="50393D"/>
                </a:solidFill>
                <a:latin typeface="Bryndan Write"/>
              </a:rPr>
              <a:t>你从学前班接你的女儿。她哭着告诉你，她的朋友拿走了她最喜欢的玩具，并向她吐舌头。</a:t>
            </a:r>
            <a:endParaRPr lang="en-US" sz="4700" dirty="0">
              <a:solidFill>
                <a:srgbClr val="50393D"/>
              </a:solidFill>
              <a:latin typeface="Bryndan Write"/>
            </a:endParaRPr>
          </a:p>
        </p:txBody>
      </p:sp>
      <p:sp>
        <p:nvSpPr>
          <p:cNvPr id="19" name="TextBox 2">
            <a:extLst>
              <a:ext uri="{FF2B5EF4-FFF2-40B4-BE49-F238E27FC236}">
                <a16:creationId xmlns:a16="http://schemas.microsoft.com/office/drawing/2014/main" id="{A9223A98-BB9D-5744-B9A9-CB8606B2B382}"/>
              </a:ext>
            </a:extLst>
          </p:cNvPr>
          <p:cNvSpPr txBox="1"/>
          <p:nvPr/>
        </p:nvSpPr>
        <p:spPr>
          <a:xfrm>
            <a:off x="6628819" y="2471255"/>
            <a:ext cx="11152451" cy="1892826"/>
          </a:xfrm>
          <a:prstGeom prst="rect">
            <a:avLst/>
          </a:prstGeom>
        </p:spPr>
        <p:txBody>
          <a:bodyPr lIns="0" tIns="0" rIns="0" bIns="0" rtlCol="0" anchor="t">
            <a:spAutoFit/>
          </a:bodyPr>
          <a:lstStyle/>
          <a:p>
            <a:r>
              <a:rPr lang="zh-CN" altLang="en-US" sz="4100" dirty="0">
                <a:solidFill>
                  <a:srgbClr val="EC7517"/>
                </a:solidFill>
                <a:latin typeface="Bryndan Write"/>
              </a:rPr>
              <a:t>“你似乎很伤心，因为你的朋友拿走了你最喜欢的玩具。”你的女儿继续哭泣，点头，说她觉得她的朋友会弄坏玩具。</a:t>
            </a:r>
            <a:endParaRPr lang="en-US" sz="4100" dirty="0">
              <a:solidFill>
                <a:srgbClr val="EC7517"/>
              </a:solidFill>
              <a:latin typeface="Bryndan Write"/>
            </a:endParaRPr>
          </a:p>
        </p:txBody>
      </p:sp>
      <p:sp>
        <p:nvSpPr>
          <p:cNvPr id="20" name="TextBox 15">
            <a:extLst>
              <a:ext uri="{FF2B5EF4-FFF2-40B4-BE49-F238E27FC236}">
                <a16:creationId xmlns:a16="http://schemas.microsoft.com/office/drawing/2014/main" id="{61CCC974-13C6-E647-B9C8-43E1F0D96035}"/>
              </a:ext>
            </a:extLst>
          </p:cNvPr>
          <p:cNvSpPr txBox="1"/>
          <p:nvPr/>
        </p:nvSpPr>
        <p:spPr>
          <a:xfrm>
            <a:off x="6628819" y="659031"/>
            <a:ext cx="12344494" cy="1118241"/>
          </a:xfrm>
          <a:prstGeom prst="rect">
            <a:avLst/>
          </a:prstGeom>
        </p:spPr>
        <p:txBody>
          <a:bodyPr lIns="0" tIns="0" rIns="0" bIns="0" rtlCol="0" anchor="t">
            <a:spAutoFit/>
          </a:bodyPr>
          <a:lstStyle/>
          <a:p>
            <a:pPr>
              <a:lnSpc>
                <a:spcPts val="8580"/>
              </a:lnSpc>
            </a:pPr>
            <a:r>
              <a:rPr lang="zh-CN" altLang="en-US" sz="7800" dirty="0">
                <a:solidFill>
                  <a:srgbClr val="B01565"/>
                </a:solidFill>
                <a:latin typeface="BM Hanna"/>
              </a:rPr>
              <a:t>练习积极聆听：</a:t>
            </a:r>
            <a:r>
              <a:rPr lang="en-US" sz="7800" dirty="0">
                <a:solidFill>
                  <a:srgbClr val="B01565"/>
                </a:solidFill>
                <a:latin typeface="BM Hanna"/>
              </a:rPr>
              <a:t> </a:t>
            </a:r>
          </a:p>
        </p:txBody>
      </p:sp>
      <p:sp>
        <p:nvSpPr>
          <p:cNvPr id="21" name="TextBox 17">
            <a:extLst>
              <a:ext uri="{FF2B5EF4-FFF2-40B4-BE49-F238E27FC236}">
                <a16:creationId xmlns:a16="http://schemas.microsoft.com/office/drawing/2014/main" id="{A151BE86-22EE-994A-93BC-4209B467B10B}"/>
              </a:ext>
            </a:extLst>
          </p:cNvPr>
          <p:cNvSpPr txBox="1"/>
          <p:nvPr/>
        </p:nvSpPr>
        <p:spPr>
          <a:xfrm>
            <a:off x="6628819" y="4828029"/>
            <a:ext cx="11152451" cy="1892826"/>
          </a:xfrm>
          <a:prstGeom prst="rect">
            <a:avLst/>
          </a:prstGeom>
        </p:spPr>
        <p:txBody>
          <a:bodyPr lIns="0" tIns="0" rIns="0" bIns="0" rtlCol="0" anchor="t">
            <a:spAutoFit/>
          </a:bodyPr>
          <a:lstStyle/>
          <a:p>
            <a:r>
              <a:rPr lang="zh-CN" altLang="en-US" sz="4100" dirty="0">
                <a:solidFill>
                  <a:srgbClr val="EC7517"/>
                </a:solidFill>
                <a:latin typeface="Bryndan Write"/>
              </a:rPr>
              <a:t>“所以你害怕你的朋友会弄坏你的玩具？”当她冷静下来时，你和女儿可以继续说话，这样她就知道不高兴是可以的。</a:t>
            </a:r>
            <a:endParaRPr lang="en-US" sz="4100" dirty="0">
              <a:solidFill>
                <a:srgbClr val="EC7517"/>
              </a:solidFill>
              <a:latin typeface="Bryndan Write"/>
            </a:endParaRPr>
          </a:p>
        </p:txBody>
      </p:sp>
      <p:sp>
        <p:nvSpPr>
          <p:cNvPr id="22" name="TextBox 18">
            <a:extLst>
              <a:ext uri="{FF2B5EF4-FFF2-40B4-BE49-F238E27FC236}">
                <a16:creationId xmlns:a16="http://schemas.microsoft.com/office/drawing/2014/main" id="{18F8D560-7E52-B042-B91F-9008E9197785}"/>
              </a:ext>
            </a:extLst>
          </p:cNvPr>
          <p:cNvSpPr txBox="1"/>
          <p:nvPr/>
        </p:nvSpPr>
        <p:spPr>
          <a:xfrm>
            <a:off x="6628819" y="7184803"/>
            <a:ext cx="11152451" cy="1261884"/>
          </a:xfrm>
          <a:prstGeom prst="rect">
            <a:avLst/>
          </a:prstGeom>
        </p:spPr>
        <p:txBody>
          <a:bodyPr lIns="0" tIns="0" rIns="0" bIns="0" rtlCol="0" anchor="t">
            <a:spAutoFit/>
          </a:bodyPr>
          <a:lstStyle/>
          <a:p>
            <a:r>
              <a:rPr lang="zh-CN" altLang="en-US" sz="4100" dirty="0">
                <a:solidFill>
                  <a:srgbClr val="EC7517"/>
                </a:solidFill>
                <a:latin typeface="Bryndan Write"/>
              </a:rPr>
              <a:t>她已经开始学习如何通过与某人交谈来标记和应对自己的感受。</a:t>
            </a:r>
            <a:r>
              <a:rPr lang="en-US" sz="4100" dirty="0">
                <a:solidFill>
                  <a:srgbClr val="EC7517"/>
                </a:solidFill>
                <a:latin typeface="Bryndan Write"/>
              </a:rPr>
              <a:t> </a:t>
            </a:r>
          </a:p>
        </p:txBody>
      </p:sp>
    </p:spTree>
    <p:extLst>
      <p:ext uri="{BB962C8B-B14F-4D97-AF65-F5344CB8AC3E}">
        <p14:creationId xmlns:p14="http://schemas.microsoft.com/office/powerpoint/2010/main" val="1372491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5063</TotalTime>
  <Words>2009</Words>
  <Application>Microsoft Macintosh PowerPoint</Application>
  <PresentationFormat>Custom</PresentationFormat>
  <Paragraphs>219</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BM Hanna</vt:lpstr>
      <vt:lpstr>Calibri</vt:lpstr>
      <vt:lpstr>Arimo</vt:lpstr>
      <vt:lpstr>Arial</vt:lpstr>
      <vt:lpstr>Bryndan Write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dc:title>
  <cp:lastModifiedBy>Mirjam Berghuis</cp:lastModifiedBy>
  <cp:revision>8</cp:revision>
  <dcterms:created xsi:type="dcterms:W3CDTF">2006-08-16T00:00:00Z</dcterms:created>
  <dcterms:modified xsi:type="dcterms:W3CDTF">2022-05-30T12:46:13Z</dcterms:modified>
  <dc:identifier>DAFA0Soc_Iw</dc:identifier>
</cp:coreProperties>
</file>